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Lst>
  <p:sldSz cx="18288000" cy="10287000"/>
  <p:notesSz cx="6858000" cy="9144000"/>
  <p:embeddedFontLst>
    <p:embeddedFont>
      <p:font typeface="Montserrat Heavy" charset="1" panose="00000A00000000000000"/>
      <p:regular r:id="rId33"/>
    </p:embeddedFont>
    <p:embeddedFont>
      <p:font typeface="Montserrat Light" charset="1" panose="00000400000000000000"/>
      <p:regular r:id="rId34"/>
    </p:embeddedFont>
    <p:embeddedFont>
      <p:font typeface="Montserrat Bold" charset="1" panose="00000800000000000000"/>
      <p:regular r:id="rId35"/>
    </p:embeddedFont>
    <p:embeddedFont>
      <p:font typeface="Montserrat Ultra-Bold" charset="1" panose="00000900000000000000"/>
      <p:regular r:id="rId36"/>
    </p:embeddedFont>
    <p:embeddedFont>
      <p:font typeface="Holiday" charset="1" panose="00000000000000000000"/>
      <p:regular r:id="rId37"/>
    </p:embeddedFont>
    <p:embeddedFont>
      <p:font typeface="Montserrat" charset="1" panose="00000500000000000000"/>
      <p:regular r:id="rId38"/>
    </p:embeddedFont>
    <p:embeddedFont>
      <p:font typeface="Montserrat Medium" charset="1" panose="00000600000000000000"/>
      <p:regular r:id="rId39"/>
    </p:embeddedFont>
    <p:embeddedFont>
      <p:font typeface="Open Sans Bold" charset="1" panose="020B0806030504020204"/>
      <p:regular r:id="rId40"/>
    </p:embeddedFont>
    <p:embeddedFont>
      <p:font typeface="League Spartan" charset="1" panose="00000800000000000000"/>
      <p:regular r:id="rId41"/>
    </p:embeddedFont>
    <p:embeddedFont>
      <p:font typeface="Montserrat Bold Italics" charset="1" panose="00000800000000000000"/>
      <p:regular r:id="rId4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9.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9.png" Type="http://schemas.openxmlformats.org/officeDocument/2006/relationships/image"/><Relationship Id="rId4" Target="../media/image14.png" Type="http://schemas.openxmlformats.org/officeDocument/2006/relationships/image"/><Relationship Id="rId5" Target="../media/image15.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9.png" Type="http://schemas.openxmlformats.org/officeDocument/2006/relationships/image"/><Relationship Id="rId4" Target="../media/image16.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9.png" Type="http://schemas.openxmlformats.org/officeDocument/2006/relationships/image"/><Relationship Id="rId4" Target="../media/image17.png" Type="http://schemas.openxmlformats.org/officeDocument/2006/relationships/image"/><Relationship Id="rId5" Target="../media/image18.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9.png" Type="http://schemas.openxmlformats.org/officeDocument/2006/relationships/image"/><Relationship Id="rId4" Target="../media/image19.png" Type="http://schemas.openxmlformats.org/officeDocument/2006/relationships/image"/><Relationship Id="rId5" Target="../media/image20.png" Type="http://schemas.openxmlformats.org/officeDocument/2006/relationships/image"/><Relationship Id="rId6" Target="../media/image21.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9.png" Type="http://schemas.openxmlformats.org/officeDocument/2006/relationships/image"/><Relationship Id="rId4" Target="../media/image22.png" Type="http://schemas.openxmlformats.org/officeDocument/2006/relationships/image"/><Relationship Id="rId5" Target="../media/image23.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9.png" Type="http://schemas.openxmlformats.org/officeDocument/2006/relationships/image"/><Relationship Id="rId4" Target="../media/image24.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9.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3.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9.png" Type="http://schemas.openxmlformats.org/officeDocument/2006/relationships/image"/><Relationship Id="rId4" Target="../media/image25.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9.png" Type="http://schemas.openxmlformats.org/officeDocument/2006/relationships/image"/><Relationship Id="rId4" Target="../media/image26.png" Type="http://schemas.openxmlformats.org/officeDocument/2006/relationships/image"/><Relationship Id="rId5" Target="../media/image27.png" Type="http://schemas.openxmlformats.org/officeDocument/2006/relationships/image"/><Relationship Id="rId6" Target="../media/image28.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9.png" Type="http://schemas.openxmlformats.org/officeDocument/2006/relationships/image"/><Relationship Id="rId4" Target="../media/image29.png" Type="http://schemas.openxmlformats.org/officeDocument/2006/relationships/image"/><Relationship Id="rId5" Target="../media/image30.png" Type="http://schemas.openxmlformats.org/officeDocument/2006/relationships/image"/><Relationship Id="rId6" Target="../media/image31.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9.png" Type="http://schemas.openxmlformats.org/officeDocument/2006/relationships/image"/><Relationship Id="rId4" Target="../media/image32.png" Type="http://schemas.openxmlformats.org/officeDocument/2006/relationships/image"/><Relationship Id="rId5" Target="../media/image33.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9.png" Type="http://schemas.openxmlformats.org/officeDocument/2006/relationships/image"/><Relationship Id="rId4" Target="../media/image34.png" Type="http://schemas.openxmlformats.org/officeDocument/2006/relationships/image"/><Relationship Id="rId5" Target="../media/image35.png" Type="http://schemas.openxmlformats.org/officeDocument/2006/relationships/image"/><Relationship Id="rId6" Target="../media/image36.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9.png" Type="http://schemas.openxmlformats.org/officeDocument/2006/relationships/image"/><Relationship Id="rId4" Target="../media/image37.png" Type="http://schemas.openxmlformats.org/officeDocument/2006/relationships/image"/><Relationship Id="rId5" Target="../media/image38.png" Type="http://schemas.openxmlformats.org/officeDocument/2006/relationships/image"/><Relationship Id="rId6" Target="../media/image39.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9.png" Type="http://schemas.openxmlformats.org/officeDocument/2006/relationships/image"/><Relationship Id="rId4" Target="../media/image40.png" Type="http://schemas.openxmlformats.org/officeDocument/2006/relationships/image"/><Relationship Id="rId5" Target="../media/image41.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3.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0.png" Type="http://schemas.openxmlformats.org/officeDocument/2006/relationships/image"/><Relationship Id="rId2" Target="../media/image42.png" Type="http://schemas.openxmlformats.org/officeDocument/2006/relationships/image"/><Relationship Id="rId3" Target="../media/image43.png" Type="http://schemas.openxmlformats.org/officeDocument/2006/relationships/image"/><Relationship Id="rId4" Target="../media/image44.svg" Type="http://schemas.openxmlformats.org/officeDocument/2006/relationships/image"/><Relationship Id="rId5" Target="../media/image45.png" Type="http://schemas.openxmlformats.org/officeDocument/2006/relationships/image"/><Relationship Id="rId6" Target="../media/image46.png" Type="http://schemas.openxmlformats.org/officeDocument/2006/relationships/image"/><Relationship Id="rId7" Target="../media/image47.png" Type="http://schemas.openxmlformats.org/officeDocument/2006/relationships/image"/><Relationship Id="rId8" Target="../media/image48.png" Type="http://schemas.openxmlformats.org/officeDocument/2006/relationships/image"/><Relationship Id="rId9" Target="../media/image49.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9.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3.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10.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11.jpeg" Type="http://schemas.openxmlformats.org/officeDocument/2006/relationships/image"/><Relationship Id="rId4" Target="../media/image6.png" Type="http://schemas.openxmlformats.org/officeDocument/2006/relationships/image"/><Relationship Id="rId5" Target="https://es.wikipedia.org/wiki/Git" TargetMode="External" Type="http://schemas.openxmlformats.org/officeDocument/2006/relationships/hyperlink"/></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3.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12.png" Type="http://schemas.openxmlformats.org/officeDocument/2006/relationships/image"/><Relationship Id="rId4" Target="../media/image13.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3.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19444" t="0" r="-19444" b="0"/>
            </a:stretch>
          </a:blipFill>
        </p:spPr>
      </p:sp>
      <p:sp>
        <p:nvSpPr>
          <p:cNvPr name="Freeform 3" id="3"/>
          <p:cNvSpPr/>
          <p:nvPr/>
        </p:nvSpPr>
        <p:spPr>
          <a:xfrm flipH="false" flipV="false" rot="0">
            <a:off x="13548787" y="277765"/>
            <a:ext cx="4478893" cy="1147697"/>
          </a:xfrm>
          <a:custGeom>
            <a:avLst/>
            <a:gdLst/>
            <a:ahLst/>
            <a:cxnLst/>
            <a:rect r="r" b="b" t="t" l="l"/>
            <a:pathLst>
              <a:path h="1147697" w="4478893">
                <a:moveTo>
                  <a:pt x="0" y="0"/>
                </a:moveTo>
                <a:lnTo>
                  <a:pt x="4478893" y="0"/>
                </a:lnTo>
                <a:lnTo>
                  <a:pt x="4478893" y="1147697"/>
                </a:lnTo>
                <a:lnTo>
                  <a:pt x="0" y="1147697"/>
                </a:lnTo>
                <a:lnTo>
                  <a:pt x="0" y="0"/>
                </a:lnTo>
                <a:close/>
              </a:path>
            </a:pathLst>
          </a:custGeom>
          <a:blipFill>
            <a:blip r:embed="rId3"/>
            <a:stretch>
              <a:fillRect l="-30426" t="0" r="-35379" b="0"/>
            </a:stretch>
          </a:blipFill>
          <a:ln cap="sq">
            <a:noFill/>
            <a:prstDash val="solid"/>
            <a:miter/>
          </a:ln>
        </p:spPr>
      </p:sp>
      <p:sp>
        <p:nvSpPr>
          <p:cNvPr name="Freeform 4" id="4"/>
          <p:cNvSpPr/>
          <p:nvPr/>
        </p:nvSpPr>
        <p:spPr>
          <a:xfrm flipH="false" flipV="false" rot="-1907389">
            <a:off x="54954" y="3466428"/>
            <a:ext cx="18178092" cy="13641143"/>
          </a:xfrm>
          <a:custGeom>
            <a:avLst/>
            <a:gdLst/>
            <a:ahLst/>
            <a:cxnLst/>
            <a:rect r="r" b="b" t="t" l="l"/>
            <a:pathLst>
              <a:path h="13641143" w="18178092">
                <a:moveTo>
                  <a:pt x="0" y="0"/>
                </a:moveTo>
                <a:lnTo>
                  <a:pt x="18178092" y="0"/>
                </a:lnTo>
                <a:lnTo>
                  <a:pt x="18178092" y="13641144"/>
                </a:lnTo>
                <a:lnTo>
                  <a:pt x="0" y="13641144"/>
                </a:lnTo>
                <a:lnTo>
                  <a:pt x="0" y="0"/>
                </a:lnTo>
                <a:close/>
              </a:path>
            </a:pathLst>
          </a:custGeom>
          <a:blipFill>
            <a:blip r:embed="rId4"/>
            <a:stretch>
              <a:fillRect l="0" t="0" r="0" b="0"/>
            </a:stretch>
          </a:blipFill>
        </p:spPr>
      </p:sp>
      <p:sp>
        <p:nvSpPr>
          <p:cNvPr name="Freeform 5" id="5"/>
          <p:cNvSpPr/>
          <p:nvPr/>
        </p:nvSpPr>
        <p:spPr>
          <a:xfrm flipH="false" flipV="false" rot="0">
            <a:off x="14338451" y="750394"/>
            <a:ext cx="195179" cy="155434"/>
          </a:xfrm>
          <a:custGeom>
            <a:avLst/>
            <a:gdLst/>
            <a:ahLst/>
            <a:cxnLst/>
            <a:rect r="r" b="b" t="t" l="l"/>
            <a:pathLst>
              <a:path h="155434" w="195179">
                <a:moveTo>
                  <a:pt x="0" y="0"/>
                </a:moveTo>
                <a:lnTo>
                  <a:pt x="195179" y="0"/>
                </a:lnTo>
                <a:lnTo>
                  <a:pt x="195179" y="155434"/>
                </a:lnTo>
                <a:lnTo>
                  <a:pt x="0" y="15543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6379534" y="7416230"/>
            <a:ext cx="5528932" cy="2158224"/>
          </a:xfrm>
          <a:custGeom>
            <a:avLst/>
            <a:gdLst/>
            <a:ahLst/>
            <a:cxnLst/>
            <a:rect r="r" b="b" t="t" l="l"/>
            <a:pathLst>
              <a:path h="2158224" w="5528932">
                <a:moveTo>
                  <a:pt x="0" y="0"/>
                </a:moveTo>
                <a:lnTo>
                  <a:pt x="5528932" y="0"/>
                </a:lnTo>
                <a:lnTo>
                  <a:pt x="5528932" y="2158223"/>
                </a:lnTo>
                <a:lnTo>
                  <a:pt x="0" y="2158223"/>
                </a:lnTo>
                <a:lnTo>
                  <a:pt x="0" y="0"/>
                </a:lnTo>
                <a:close/>
              </a:path>
            </a:pathLst>
          </a:custGeom>
          <a:blipFill>
            <a:blip r:embed="rId7"/>
            <a:stretch>
              <a:fillRect l="0" t="0" r="0" b="0"/>
            </a:stretch>
          </a:blipFill>
        </p:spPr>
      </p:sp>
      <p:sp>
        <p:nvSpPr>
          <p:cNvPr name="TextBox 7" id="7"/>
          <p:cNvSpPr txBox="true"/>
          <p:nvPr/>
        </p:nvSpPr>
        <p:spPr>
          <a:xfrm rot="0">
            <a:off x="2377228" y="3290547"/>
            <a:ext cx="13533543" cy="2987675"/>
          </a:xfrm>
          <a:prstGeom prst="rect">
            <a:avLst/>
          </a:prstGeom>
        </p:spPr>
        <p:txBody>
          <a:bodyPr anchor="t" rtlCol="false" tIns="0" lIns="0" bIns="0" rIns="0">
            <a:spAutoFit/>
          </a:bodyPr>
          <a:lstStyle/>
          <a:p>
            <a:pPr algn="ctr">
              <a:lnSpc>
                <a:spcPts val="11799"/>
              </a:lnSpc>
            </a:pPr>
            <a:r>
              <a:rPr lang="en-US" b="true" sz="9999" spc="319">
                <a:solidFill>
                  <a:srgbClr val="FFFFFF"/>
                </a:solidFill>
                <a:latin typeface="Montserrat Heavy"/>
                <a:ea typeface="Montserrat Heavy"/>
                <a:cs typeface="Montserrat Heavy"/>
                <a:sym typeface="Montserrat Heavy"/>
              </a:rPr>
              <a:t>CONTROL DE VERSIONES</a:t>
            </a:r>
          </a:p>
        </p:txBody>
      </p:sp>
      <p:sp>
        <p:nvSpPr>
          <p:cNvPr name="TextBox 8" id="8"/>
          <p:cNvSpPr txBox="true"/>
          <p:nvPr/>
        </p:nvSpPr>
        <p:spPr>
          <a:xfrm rot="0">
            <a:off x="4922737" y="2441306"/>
            <a:ext cx="8442526" cy="706514"/>
          </a:xfrm>
          <a:prstGeom prst="rect">
            <a:avLst/>
          </a:prstGeom>
        </p:spPr>
        <p:txBody>
          <a:bodyPr anchor="t" rtlCol="false" tIns="0" lIns="0" bIns="0" rIns="0">
            <a:spAutoFit/>
          </a:bodyPr>
          <a:lstStyle/>
          <a:p>
            <a:pPr algn="ctr">
              <a:lnSpc>
                <a:spcPts val="5642"/>
              </a:lnSpc>
            </a:pPr>
            <a:r>
              <a:rPr lang="en-US" sz="4781">
                <a:solidFill>
                  <a:srgbClr val="FFFFFF"/>
                </a:solidFill>
                <a:latin typeface="Montserrat Light"/>
                <a:ea typeface="Montserrat Light"/>
                <a:cs typeface="Montserrat Light"/>
                <a:sym typeface="Montserrat Light"/>
              </a:rPr>
              <a:t>SISTEMA DE </a:t>
            </a:r>
          </a:p>
        </p:txBody>
      </p:sp>
      <p:sp>
        <p:nvSpPr>
          <p:cNvPr name="TextBox 9" id="9"/>
          <p:cNvSpPr txBox="true"/>
          <p:nvPr/>
        </p:nvSpPr>
        <p:spPr>
          <a:xfrm rot="0">
            <a:off x="14736763" y="690964"/>
            <a:ext cx="2753361" cy="255270"/>
          </a:xfrm>
          <a:prstGeom prst="rect">
            <a:avLst/>
          </a:prstGeom>
        </p:spPr>
        <p:txBody>
          <a:bodyPr anchor="t" rtlCol="false" tIns="0" lIns="0" bIns="0" rIns="0">
            <a:spAutoFit/>
          </a:bodyPr>
          <a:lstStyle/>
          <a:p>
            <a:pPr algn="l">
              <a:lnSpc>
                <a:spcPts val="2159"/>
              </a:lnSpc>
            </a:pPr>
            <a:r>
              <a:rPr lang="en-US" sz="1599" b="true">
                <a:solidFill>
                  <a:srgbClr val="FFFFFF"/>
                </a:solidFill>
                <a:latin typeface="Montserrat Bold"/>
                <a:ea typeface="Montserrat Bold"/>
                <a:cs typeface="Montserrat Bold"/>
                <a:sym typeface="Montserrat Bold"/>
              </a:rPr>
              <a:t>Presentación</a:t>
            </a:r>
          </a:p>
        </p:txBody>
      </p:sp>
      <p:sp>
        <p:nvSpPr>
          <p:cNvPr name="TextBox 10" id="10"/>
          <p:cNvSpPr txBox="true"/>
          <p:nvPr/>
        </p:nvSpPr>
        <p:spPr>
          <a:xfrm rot="0">
            <a:off x="1584967" y="642598"/>
            <a:ext cx="2702778" cy="269888"/>
          </a:xfrm>
          <a:prstGeom prst="rect">
            <a:avLst/>
          </a:prstGeom>
        </p:spPr>
        <p:txBody>
          <a:bodyPr anchor="t" rtlCol="false" tIns="0" lIns="0" bIns="0" rIns="0">
            <a:spAutoFit/>
          </a:bodyPr>
          <a:lstStyle/>
          <a:p>
            <a:pPr algn="l">
              <a:lnSpc>
                <a:spcPts val="2240"/>
              </a:lnSpc>
            </a:pPr>
            <a:r>
              <a:rPr lang="en-US" sz="1600" b="true">
                <a:solidFill>
                  <a:srgbClr val="FFFFFF"/>
                </a:solidFill>
                <a:latin typeface="Montserrat Ultra-Bold"/>
                <a:ea typeface="Montserrat Ultra-Bold"/>
                <a:cs typeface="Montserrat Ultra-Bold"/>
                <a:sym typeface="Montserrat Ultra-Bold"/>
              </a:rPr>
              <a:t>Ing. María José Díaz</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19444" t="0" r="-19444" b="0"/>
            </a:stretch>
          </a:blipFill>
        </p:spPr>
      </p:sp>
      <p:sp>
        <p:nvSpPr>
          <p:cNvPr name="Freeform 3" id="3"/>
          <p:cNvSpPr/>
          <p:nvPr/>
        </p:nvSpPr>
        <p:spPr>
          <a:xfrm flipH="false" flipV="false" rot="0">
            <a:off x="898236" y="639251"/>
            <a:ext cx="16491529" cy="9008498"/>
          </a:xfrm>
          <a:custGeom>
            <a:avLst/>
            <a:gdLst/>
            <a:ahLst/>
            <a:cxnLst/>
            <a:rect r="r" b="b" t="t" l="l"/>
            <a:pathLst>
              <a:path h="9008498" w="16491529">
                <a:moveTo>
                  <a:pt x="0" y="0"/>
                </a:moveTo>
                <a:lnTo>
                  <a:pt x="16491528" y="0"/>
                </a:lnTo>
                <a:lnTo>
                  <a:pt x="16491528" y="9008498"/>
                </a:lnTo>
                <a:lnTo>
                  <a:pt x="0" y="9008498"/>
                </a:lnTo>
                <a:lnTo>
                  <a:pt x="0" y="0"/>
                </a:lnTo>
                <a:close/>
              </a:path>
            </a:pathLst>
          </a:custGeom>
          <a:blipFill>
            <a:blip r:embed="rId3"/>
            <a:stretch>
              <a:fillRect l="0" t="0" r="0" b="0"/>
            </a:stretch>
          </a:blipFill>
          <a:ln cap="sq">
            <a:noFill/>
            <a:prstDash val="solid"/>
            <a:miter/>
          </a:ln>
        </p:spPr>
      </p:sp>
      <p:sp>
        <p:nvSpPr>
          <p:cNvPr name="TextBox 4" id="4"/>
          <p:cNvSpPr txBox="true"/>
          <p:nvPr/>
        </p:nvSpPr>
        <p:spPr>
          <a:xfrm rot="0">
            <a:off x="4293204" y="2584992"/>
            <a:ext cx="9633401" cy="668655"/>
          </a:xfrm>
          <a:prstGeom prst="rect">
            <a:avLst/>
          </a:prstGeom>
        </p:spPr>
        <p:txBody>
          <a:bodyPr anchor="t" rtlCol="false" tIns="0" lIns="0" bIns="0" rIns="0">
            <a:spAutoFit/>
          </a:bodyPr>
          <a:lstStyle/>
          <a:p>
            <a:pPr algn="ctr">
              <a:lnSpc>
                <a:spcPts val="5309"/>
              </a:lnSpc>
            </a:pPr>
            <a:r>
              <a:rPr lang="en-US" b="true" sz="4500" spc="144">
                <a:solidFill>
                  <a:srgbClr val="FFFFFF"/>
                </a:solidFill>
                <a:latin typeface="Montserrat Heavy"/>
                <a:ea typeface="Montserrat Heavy"/>
                <a:cs typeface="Montserrat Heavy"/>
                <a:sym typeface="Montserrat Heavy"/>
              </a:rPr>
              <a:t>Configuración inicial</a:t>
            </a:r>
          </a:p>
        </p:txBody>
      </p:sp>
      <p:sp>
        <p:nvSpPr>
          <p:cNvPr name="TextBox 5" id="5"/>
          <p:cNvSpPr txBox="true"/>
          <p:nvPr/>
        </p:nvSpPr>
        <p:spPr>
          <a:xfrm rot="0">
            <a:off x="4293204" y="4129947"/>
            <a:ext cx="9633401" cy="4208145"/>
          </a:xfrm>
          <a:prstGeom prst="rect">
            <a:avLst/>
          </a:prstGeom>
        </p:spPr>
        <p:txBody>
          <a:bodyPr anchor="t" rtlCol="false" tIns="0" lIns="0" bIns="0" rIns="0">
            <a:spAutoFit/>
          </a:bodyPr>
          <a:lstStyle/>
          <a:p>
            <a:pPr algn="ctr">
              <a:lnSpc>
                <a:spcPts val="5600"/>
              </a:lnSpc>
            </a:pPr>
            <a:r>
              <a:rPr lang="en-US" sz="3500">
                <a:solidFill>
                  <a:srgbClr val="FFFFFF"/>
                </a:solidFill>
                <a:latin typeface="Montserrat"/>
                <a:ea typeface="Montserrat"/>
                <a:cs typeface="Montserrat"/>
                <a:sym typeface="Montserrat"/>
              </a:rPr>
              <a:t>1-Abrir la terminal</a:t>
            </a:r>
          </a:p>
          <a:p>
            <a:pPr algn="ctr">
              <a:lnSpc>
                <a:spcPts val="5600"/>
              </a:lnSpc>
            </a:pPr>
            <a:r>
              <a:rPr lang="en-US" sz="3500">
                <a:solidFill>
                  <a:srgbClr val="FFFFFF"/>
                </a:solidFill>
                <a:latin typeface="Montserrat"/>
                <a:ea typeface="Montserrat"/>
                <a:cs typeface="Montserrat"/>
                <a:sym typeface="Montserrat"/>
              </a:rPr>
              <a:t>2-Configurar nombre y correo:</a:t>
            </a:r>
          </a:p>
          <a:p>
            <a:pPr algn="ctr">
              <a:lnSpc>
                <a:spcPts val="3519"/>
              </a:lnSpc>
            </a:pPr>
            <a:r>
              <a:rPr lang="en-US" sz="2199">
                <a:solidFill>
                  <a:srgbClr val="FFFFFF"/>
                </a:solidFill>
                <a:latin typeface="Montserrat"/>
                <a:ea typeface="Montserrat"/>
                <a:cs typeface="Montserrat"/>
                <a:sym typeface="Montserrat"/>
              </a:rPr>
              <a:t>git config --global user.name "Tu Nombre"</a:t>
            </a:r>
          </a:p>
          <a:p>
            <a:pPr algn="ctr">
              <a:lnSpc>
                <a:spcPts val="3519"/>
              </a:lnSpc>
            </a:pPr>
            <a:r>
              <a:rPr lang="en-US" sz="2199">
                <a:solidFill>
                  <a:srgbClr val="FFFFFF"/>
                </a:solidFill>
                <a:latin typeface="Montserrat"/>
                <a:ea typeface="Montserrat"/>
                <a:cs typeface="Montserrat"/>
                <a:sym typeface="Montserrat"/>
              </a:rPr>
              <a:t>git config --global user.email "tuemail@example.com"</a:t>
            </a:r>
          </a:p>
          <a:p>
            <a:pPr algn="ctr">
              <a:lnSpc>
                <a:spcPts val="4800"/>
              </a:lnSpc>
            </a:pPr>
            <a:r>
              <a:rPr lang="en-US" sz="3000">
                <a:solidFill>
                  <a:srgbClr val="FFFFFF"/>
                </a:solidFill>
                <a:latin typeface="Montserrat"/>
                <a:ea typeface="Montserrat"/>
                <a:cs typeface="Montserrat"/>
                <a:sym typeface="Montserrat"/>
              </a:rPr>
              <a:t>3-Verificar configuración:</a:t>
            </a:r>
          </a:p>
          <a:p>
            <a:pPr algn="ctr" marL="0" indent="0" lvl="0">
              <a:lnSpc>
                <a:spcPts val="3519"/>
              </a:lnSpc>
            </a:pPr>
            <a:r>
              <a:rPr lang="en-US" sz="2199">
                <a:solidFill>
                  <a:srgbClr val="FFFFFF"/>
                </a:solidFill>
                <a:latin typeface="Montserrat"/>
                <a:ea typeface="Montserrat"/>
                <a:cs typeface="Montserrat"/>
                <a:sym typeface="Montserrat"/>
              </a:rPr>
              <a:t>git config --list</a:t>
            </a:r>
          </a:p>
          <a:p>
            <a:pPr algn="ctr" marL="0" indent="0" lvl="0">
              <a:lnSpc>
                <a:spcPts val="3519"/>
              </a:lnSpc>
            </a:pPr>
            <a:r>
              <a:rPr lang="en-US" sz="2199" u="none">
                <a:solidFill>
                  <a:srgbClr val="FFFFFF"/>
                </a:solidFill>
                <a:latin typeface="Montserrat"/>
                <a:ea typeface="Montserrat"/>
                <a:cs typeface="Montserrat"/>
                <a:sym typeface="Montserrat"/>
              </a:rPr>
              <a:t>(Esté seguro que se encuentre configurados los datos de su cuenta git)</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19444" t="0" r="-19444" b="0"/>
            </a:stretch>
          </a:blipFill>
        </p:spPr>
      </p:sp>
      <p:sp>
        <p:nvSpPr>
          <p:cNvPr name="Freeform 3" id="3"/>
          <p:cNvSpPr/>
          <p:nvPr/>
        </p:nvSpPr>
        <p:spPr>
          <a:xfrm flipH="false" flipV="false" rot="0">
            <a:off x="-1556724" y="-701770"/>
            <a:ext cx="21671344" cy="11837972"/>
          </a:xfrm>
          <a:custGeom>
            <a:avLst/>
            <a:gdLst/>
            <a:ahLst/>
            <a:cxnLst/>
            <a:rect r="r" b="b" t="t" l="l"/>
            <a:pathLst>
              <a:path h="11837972" w="21671344">
                <a:moveTo>
                  <a:pt x="0" y="0"/>
                </a:moveTo>
                <a:lnTo>
                  <a:pt x="21671344" y="0"/>
                </a:lnTo>
                <a:lnTo>
                  <a:pt x="21671344" y="11837971"/>
                </a:lnTo>
                <a:lnTo>
                  <a:pt x="0" y="11837971"/>
                </a:lnTo>
                <a:lnTo>
                  <a:pt x="0" y="0"/>
                </a:lnTo>
                <a:close/>
              </a:path>
            </a:pathLst>
          </a:custGeom>
          <a:blipFill>
            <a:blip r:embed="rId3"/>
            <a:stretch>
              <a:fillRect l="0" t="0" r="0" b="0"/>
            </a:stretch>
          </a:blipFill>
          <a:ln cap="sq">
            <a:noFill/>
            <a:prstDash val="solid"/>
            <a:miter/>
          </a:ln>
        </p:spPr>
      </p:sp>
      <p:sp>
        <p:nvSpPr>
          <p:cNvPr name="Freeform 4" id="4"/>
          <p:cNvSpPr/>
          <p:nvPr/>
        </p:nvSpPr>
        <p:spPr>
          <a:xfrm flipH="false" flipV="false" rot="0">
            <a:off x="10124352" y="3344747"/>
            <a:ext cx="6425667" cy="2399948"/>
          </a:xfrm>
          <a:custGeom>
            <a:avLst/>
            <a:gdLst/>
            <a:ahLst/>
            <a:cxnLst/>
            <a:rect r="r" b="b" t="t" l="l"/>
            <a:pathLst>
              <a:path h="2399948" w="6425667">
                <a:moveTo>
                  <a:pt x="0" y="0"/>
                </a:moveTo>
                <a:lnTo>
                  <a:pt x="6425668" y="0"/>
                </a:lnTo>
                <a:lnTo>
                  <a:pt x="6425668" y="2399948"/>
                </a:lnTo>
                <a:lnTo>
                  <a:pt x="0" y="2399948"/>
                </a:lnTo>
                <a:lnTo>
                  <a:pt x="0" y="0"/>
                </a:lnTo>
                <a:close/>
              </a:path>
            </a:pathLst>
          </a:custGeom>
          <a:blipFill>
            <a:blip r:embed="rId4"/>
            <a:stretch>
              <a:fillRect l="-63105" t="-76524" r="-121468" b="-252057"/>
            </a:stretch>
          </a:blipFill>
        </p:spPr>
      </p:sp>
      <p:sp>
        <p:nvSpPr>
          <p:cNvPr name="Freeform 5" id="5"/>
          <p:cNvSpPr/>
          <p:nvPr/>
        </p:nvSpPr>
        <p:spPr>
          <a:xfrm flipH="false" flipV="false" rot="0">
            <a:off x="2924235" y="3344747"/>
            <a:ext cx="6880616" cy="2565316"/>
          </a:xfrm>
          <a:custGeom>
            <a:avLst/>
            <a:gdLst/>
            <a:ahLst/>
            <a:cxnLst/>
            <a:rect r="r" b="b" t="t" l="l"/>
            <a:pathLst>
              <a:path h="2565316" w="6880616">
                <a:moveTo>
                  <a:pt x="0" y="0"/>
                </a:moveTo>
                <a:lnTo>
                  <a:pt x="6880616" y="0"/>
                </a:lnTo>
                <a:lnTo>
                  <a:pt x="6880616" y="2565316"/>
                </a:lnTo>
                <a:lnTo>
                  <a:pt x="0" y="2565316"/>
                </a:lnTo>
                <a:lnTo>
                  <a:pt x="0" y="0"/>
                </a:lnTo>
                <a:close/>
              </a:path>
            </a:pathLst>
          </a:custGeom>
          <a:blipFill>
            <a:blip r:embed="rId5"/>
            <a:stretch>
              <a:fillRect l="-13671" t="-36517" r="-73978" b="-146593"/>
            </a:stretch>
          </a:blipFill>
        </p:spPr>
      </p:sp>
      <p:sp>
        <p:nvSpPr>
          <p:cNvPr name="TextBox 6" id="6"/>
          <p:cNvSpPr txBox="true"/>
          <p:nvPr/>
        </p:nvSpPr>
        <p:spPr>
          <a:xfrm rot="0">
            <a:off x="4462247" y="1038225"/>
            <a:ext cx="9633401" cy="1335405"/>
          </a:xfrm>
          <a:prstGeom prst="rect">
            <a:avLst/>
          </a:prstGeom>
        </p:spPr>
        <p:txBody>
          <a:bodyPr anchor="t" rtlCol="false" tIns="0" lIns="0" bIns="0" rIns="0">
            <a:spAutoFit/>
          </a:bodyPr>
          <a:lstStyle/>
          <a:p>
            <a:pPr algn="ctr">
              <a:lnSpc>
                <a:spcPts val="5309"/>
              </a:lnSpc>
            </a:pPr>
            <a:r>
              <a:rPr lang="en-US" b="true" sz="4500" spc="144">
                <a:solidFill>
                  <a:srgbClr val="FFFFFF"/>
                </a:solidFill>
                <a:latin typeface="Montserrat Heavy"/>
                <a:ea typeface="Montserrat Heavy"/>
                <a:cs typeface="Montserrat Heavy"/>
                <a:sym typeface="Montserrat Heavy"/>
              </a:rPr>
              <a:t>Creación de un Repositorio Local</a:t>
            </a:r>
          </a:p>
        </p:txBody>
      </p:sp>
      <p:sp>
        <p:nvSpPr>
          <p:cNvPr name="TextBox 7" id="7"/>
          <p:cNvSpPr txBox="true"/>
          <p:nvPr/>
        </p:nvSpPr>
        <p:spPr>
          <a:xfrm rot="0">
            <a:off x="2084077" y="6193155"/>
            <a:ext cx="14465943" cy="2188845"/>
          </a:xfrm>
          <a:prstGeom prst="rect">
            <a:avLst/>
          </a:prstGeom>
        </p:spPr>
        <p:txBody>
          <a:bodyPr anchor="t" rtlCol="false" tIns="0" lIns="0" bIns="0" rIns="0">
            <a:spAutoFit/>
          </a:bodyPr>
          <a:lstStyle/>
          <a:p>
            <a:pPr algn="ctr">
              <a:lnSpc>
                <a:spcPts val="5600"/>
              </a:lnSpc>
            </a:pPr>
            <a:r>
              <a:rPr lang="en-US" sz="3500">
                <a:solidFill>
                  <a:srgbClr val="FFFFFF"/>
                </a:solidFill>
                <a:latin typeface="Montserrat"/>
                <a:ea typeface="Montserrat"/>
                <a:cs typeface="Montserrat"/>
                <a:sym typeface="Montserrat"/>
              </a:rPr>
              <a:t>2-Iniciar un repositorio Git:</a:t>
            </a:r>
          </a:p>
          <a:p>
            <a:pPr algn="ctr">
              <a:lnSpc>
                <a:spcPts val="3519"/>
              </a:lnSpc>
            </a:pPr>
            <a:r>
              <a:rPr lang="en-US" sz="2199">
                <a:solidFill>
                  <a:srgbClr val="FFFFFF"/>
                </a:solidFill>
                <a:latin typeface="Montserrat"/>
                <a:ea typeface="Montserrat"/>
                <a:cs typeface="Montserrat"/>
                <a:sym typeface="Montserrat"/>
              </a:rPr>
              <a:t>git init</a:t>
            </a:r>
          </a:p>
          <a:p>
            <a:pPr algn="ctr">
              <a:lnSpc>
                <a:spcPts val="4800"/>
              </a:lnSpc>
            </a:pPr>
            <a:r>
              <a:rPr lang="en-US" sz="3000">
                <a:solidFill>
                  <a:srgbClr val="FFFFFF"/>
                </a:solidFill>
                <a:latin typeface="Montserrat"/>
                <a:ea typeface="Montserrat"/>
                <a:cs typeface="Montserrat"/>
                <a:sym typeface="Montserrat"/>
              </a:rPr>
              <a:t>3-Crear un archivo README.md:</a:t>
            </a:r>
          </a:p>
          <a:p>
            <a:pPr algn="ctr" marL="0" indent="0" lvl="0">
              <a:lnSpc>
                <a:spcPts val="3519"/>
              </a:lnSpc>
            </a:pPr>
            <a:r>
              <a:rPr lang="en-US" sz="2199">
                <a:solidFill>
                  <a:srgbClr val="FFFFFF"/>
                </a:solidFill>
                <a:latin typeface="Montserrat"/>
                <a:ea typeface="Montserrat"/>
                <a:cs typeface="Montserrat"/>
                <a:sym typeface="Montserrat"/>
              </a:rPr>
              <a:t>echo "# M</a:t>
            </a:r>
            <a:r>
              <a:rPr lang="en-US" sz="2199">
                <a:solidFill>
                  <a:srgbClr val="FFFFFF"/>
                </a:solidFill>
                <a:latin typeface="Montserrat"/>
                <a:ea typeface="Montserrat"/>
                <a:cs typeface="Montserrat"/>
                <a:sym typeface="Montserrat"/>
              </a:rPr>
              <a:t>i Proyecto" &gt; README.md</a:t>
            </a:r>
          </a:p>
        </p:txBody>
      </p:sp>
      <p:sp>
        <p:nvSpPr>
          <p:cNvPr name="TextBox 8" id="8"/>
          <p:cNvSpPr txBox="true"/>
          <p:nvPr/>
        </p:nvSpPr>
        <p:spPr>
          <a:xfrm rot="0">
            <a:off x="2084077" y="2381634"/>
            <a:ext cx="14465943" cy="669925"/>
          </a:xfrm>
          <a:prstGeom prst="rect">
            <a:avLst/>
          </a:prstGeom>
        </p:spPr>
        <p:txBody>
          <a:bodyPr anchor="t" rtlCol="false" tIns="0" lIns="0" bIns="0" rIns="0">
            <a:spAutoFit/>
          </a:bodyPr>
          <a:lstStyle/>
          <a:p>
            <a:pPr algn="ctr" marL="0" indent="0" lvl="0">
              <a:lnSpc>
                <a:spcPts val="5600"/>
              </a:lnSpc>
            </a:pPr>
            <a:r>
              <a:rPr lang="en-US" sz="3500">
                <a:solidFill>
                  <a:srgbClr val="FFFFFF"/>
                </a:solidFill>
                <a:latin typeface="Montserrat"/>
                <a:ea typeface="Montserrat"/>
                <a:cs typeface="Montserrat"/>
                <a:sym typeface="Montserrat"/>
              </a:rPr>
              <a:t>1-Crear carpeta para el proyecto y acceder a esa carpeta por cmd</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19444" t="0" r="-19444" b="0"/>
            </a:stretch>
          </a:blipFill>
        </p:spPr>
      </p:sp>
      <p:sp>
        <p:nvSpPr>
          <p:cNvPr name="Freeform 3" id="3"/>
          <p:cNvSpPr/>
          <p:nvPr/>
        </p:nvSpPr>
        <p:spPr>
          <a:xfrm flipH="false" flipV="false" rot="0">
            <a:off x="-1556724" y="-701770"/>
            <a:ext cx="21671344" cy="11837972"/>
          </a:xfrm>
          <a:custGeom>
            <a:avLst/>
            <a:gdLst/>
            <a:ahLst/>
            <a:cxnLst/>
            <a:rect r="r" b="b" t="t" l="l"/>
            <a:pathLst>
              <a:path h="11837972" w="21671344">
                <a:moveTo>
                  <a:pt x="0" y="0"/>
                </a:moveTo>
                <a:lnTo>
                  <a:pt x="21671344" y="0"/>
                </a:lnTo>
                <a:lnTo>
                  <a:pt x="21671344" y="11837971"/>
                </a:lnTo>
                <a:lnTo>
                  <a:pt x="0" y="11837971"/>
                </a:lnTo>
                <a:lnTo>
                  <a:pt x="0" y="0"/>
                </a:lnTo>
                <a:close/>
              </a:path>
            </a:pathLst>
          </a:custGeom>
          <a:blipFill>
            <a:blip r:embed="rId3"/>
            <a:stretch>
              <a:fillRect l="0" t="0" r="0" b="0"/>
            </a:stretch>
          </a:blipFill>
          <a:ln cap="sq">
            <a:noFill/>
            <a:prstDash val="solid"/>
            <a:miter/>
          </a:ln>
        </p:spPr>
      </p:sp>
      <p:sp>
        <p:nvSpPr>
          <p:cNvPr name="Freeform 4" id="4"/>
          <p:cNvSpPr/>
          <p:nvPr/>
        </p:nvSpPr>
        <p:spPr>
          <a:xfrm flipH="false" flipV="false" rot="0">
            <a:off x="10168278" y="2524509"/>
            <a:ext cx="6598405" cy="1856219"/>
          </a:xfrm>
          <a:custGeom>
            <a:avLst/>
            <a:gdLst/>
            <a:ahLst/>
            <a:cxnLst/>
            <a:rect r="r" b="b" t="t" l="l"/>
            <a:pathLst>
              <a:path h="1856219" w="6598405">
                <a:moveTo>
                  <a:pt x="0" y="0"/>
                </a:moveTo>
                <a:lnTo>
                  <a:pt x="6598405" y="0"/>
                </a:lnTo>
                <a:lnTo>
                  <a:pt x="6598405" y="1856218"/>
                </a:lnTo>
                <a:lnTo>
                  <a:pt x="0" y="1856218"/>
                </a:lnTo>
                <a:lnTo>
                  <a:pt x="0" y="0"/>
                </a:lnTo>
                <a:close/>
              </a:path>
            </a:pathLst>
          </a:custGeom>
          <a:blipFill>
            <a:blip r:embed="rId4"/>
            <a:stretch>
              <a:fillRect l="-61051" t="-91419" r="-111750" b="-354060"/>
            </a:stretch>
          </a:blipFill>
        </p:spPr>
      </p:sp>
      <p:sp>
        <p:nvSpPr>
          <p:cNvPr name="TextBox 5" id="5"/>
          <p:cNvSpPr txBox="true"/>
          <p:nvPr/>
        </p:nvSpPr>
        <p:spPr>
          <a:xfrm rot="0">
            <a:off x="4462247" y="1038225"/>
            <a:ext cx="9633401" cy="668655"/>
          </a:xfrm>
          <a:prstGeom prst="rect">
            <a:avLst/>
          </a:prstGeom>
        </p:spPr>
        <p:txBody>
          <a:bodyPr anchor="t" rtlCol="false" tIns="0" lIns="0" bIns="0" rIns="0">
            <a:spAutoFit/>
          </a:bodyPr>
          <a:lstStyle/>
          <a:p>
            <a:pPr algn="ctr">
              <a:lnSpc>
                <a:spcPts val="5309"/>
              </a:lnSpc>
            </a:pPr>
            <a:r>
              <a:rPr lang="en-US" b="true" sz="4500" spc="144">
                <a:solidFill>
                  <a:srgbClr val="FFFFFF"/>
                </a:solidFill>
                <a:latin typeface="Montserrat Heavy"/>
                <a:ea typeface="Montserrat Heavy"/>
                <a:cs typeface="Montserrat Heavy"/>
                <a:sym typeface="Montserrat Heavy"/>
              </a:rPr>
              <a:t>Primer Commit</a:t>
            </a:r>
          </a:p>
        </p:txBody>
      </p:sp>
      <p:sp>
        <p:nvSpPr>
          <p:cNvPr name="TextBox 6" id="6"/>
          <p:cNvSpPr txBox="true"/>
          <p:nvPr/>
        </p:nvSpPr>
        <p:spPr>
          <a:xfrm rot="0">
            <a:off x="2084077" y="6283119"/>
            <a:ext cx="14465943" cy="2188845"/>
          </a:xfrm>
          <a:prstGeom prst="rect">
            <a:avLst/>
          </a:prstGeom>
        </p:spPr>
        <p:txBody>
          <a:bodyPr anchor="t" rtlCol="false" tIns="0" lIns="0" bIns="0" rIns="0">
            <a:spAutoFit/>
          </a:bodyPr>
          <a:lstStyle/>
          <a:p>
            <a:pPr algn="l">
              <a:lnSpc>
                <a:spcPts val="5600"/>
              </a:lnSpc>
            </a:pPr>
            <a:r>
              <a:rPr lang="en-US" sz="3500">
                <a:solidFill>
                  <a:srgbClr val="FFFFFF"/>
                </a:solidFill>
                <a:latin typeface="Montserrat"/>
                <a:ea typeface="Montserrat"/>
                <a:cs typeface="Montserrat"/>
                <a:sym typeface="Montserrat"/>
              </a:rPr>
              <a:t>2-Realizar el primer commit:</a:t>
            </a:r>
          </a:p>
          <a:p>
            <a:pPr algn="l">
              <a:lnSpc>
                <a:spcPts val="3519"/>
              </a:lnSpc>
            </a:pPr>
            <a:r>
              <a:rPr lang="en-US" sz="2199">
                <a:solidFill>
                  <a:srgbClr val="FFFFFF"/>
                </a:solidFill>
                <a:latin typeface="Montserrat"/>
                <a:ea typeface="Montserrat"/>
                <a:cs typeface="Montserrat"/>
                <a:sym typeface="Montserrat"/>
              </a:rPr>
              <a:t>git commit -m "Primer commit: Agregando README"</a:t>
            </a:r>
          </a:p>
          <a:p>
            <a:pPr algn="l">
              <a:lnSpc>
                <a:spcPts val="4800"/>
              </a:lnSpc>
            </a:pPr>
            <a:r>
              <a:rPr lang="en-US" sz="3000">
                <a:solidFill>
                  <a:srgbClr val="FFFFFF"/>
                </a:solidFill>
                <a:latin typeface="Montserrat"/>
                <a:ea typeface="Montserrat"/>
                <a:cs typeface="Montserrat"/>
                <a:sym typeface="Montserrat"/>
              </a:rPr>
              <a:t>3-Ver historial de commits:</a:t>
            </a:r>
          </a:p>
          <a:p>
            <a:pPr algn="l" marL="0" indent="0" lvl="0">
              <a:lnSpc>
                <a:spcPts val="3519"/>
              </a:lnSpc>
            </a:pPr>
            <a:r>
              <a:rPr lang="en-US" sz="2199">
                <a:solidFill>
                  <a:srgbClr val="FFFFFF"/>
                </a:solidFill>
                <a:latin typeface="Montserrat"/>
                <a:ea typeface="Montserrat"/>
                <a:cs typeface="Montserrat"/>
                <a:sym typeface="Montserrat"/>
              </a:rPr>
              <a:t>g</a:t>
            </a:r>
            <a:r>
              <a:rPr lang="en-US" sz="2199">
                <a:solidFill>
                  <a:srgbClr val="FFFFFF"/>
                </a:solidFill>
                <a:latin typeface="Montserrat"/>
                <a:ea typeface="Montserrat"/>
                <a:cs typeface="Montserrat"/>
                <a:sym typeface="Montserrat"/>
              </a:rPr>
              <a:t>it log --oneline</a:t>
            </a:r>
          </a:p>
        </p:txBody>
      </p:sp>
      <p:sp>
        <p:nvSpPr>
          <p:cNvPr name="TextBox 7" id="7"/>
          <p:cNvSpPr txBox="true"/>
          <p:nvPr/>
        </p:nvSpPr>
        <p:spPr>
          <a:xfrm rot="0">
            <a:off x="2084077" y="2381634"/>
            <a:ext cx="7869008" cy="3598545"/>
          </a:xfrm>
          <a:prstGeom prst="rect">
            <a:avLst/>
          </a:prstGeom>
        </p:spPr>
        <p:txBody>
          <a:bodyPr anchor="t" rtlCol="false" tIns="0" lIns="0" bIns="0" rIns="0">
            <a:spAutoFit/>
          </a:bodyPr>
          <a:lstStyle/>
          <a:p>
            <a:pPr algn="l" marL="0" indent="0" lvl="0">
              <a:lnSpc>
                <a:spcPts val="5600"/>
              </a:lnSpc>
            </a:pPr>
            <a:r>
              <a:rPr lang="en-US" sz="3500">
                <a:solidFill>
                  <a:srgbClr val="FFFFFF"/>
                </a:solidFill>
                <a:latin typeface="Montserrat"/>
                <a:ea typeface="Montserrat"/>
                <a:cs typeface="Montserrat"/>
                <a:sym typeface="Montserrat"/>
              </a:rPr>
              <a:t>1-Agregar archivos al área de preparación:</a:t>
            </a:r>
          </a:p>
          <a:p>
            <a:pPr algn="l" marL="0" indent="0" lvl="0">
              <a:lnSpc>
                <a:spcPts val="3519"/>
              </a:lnSpc>
            </a:pPr>
            <a:r>
              <a:rPr lang="en-US" sz="2199" u="none">
                <a:solidFill>
                  <a:srgbClr val="FFFFFF"/>
                </a:solidFill>
                <a:latin typeface="Montserrat"/>
                <a:ea typeface="Montserrat"/>
                <a:cs typeface="Montserrat"/>
                <a:sym typeface="Montserrat"/>
              </a:rPr>
              <a:t>git add README.md</a:t>
            </a:r>
          </a:p>
          <a:p>
            <a:pPr algn="l" marL="0" indent="0" lvl="0">
              <a:lnSpc>
                <a:spcPts val="3519"/>
              </a:lnSpc>
            </a:pPr>
          </a:p>
          <a:p>
            <a:pPr algn="l" marL="0" indent="0" lvl="0">
              <a:lnSpc>
                <a:spcPts val="3519"/>
              </a:lnSpc>
            </a:pPr>
          </a:p>
          <a:p>
            <a:pPr algn="l" marL="0" indent="0" lvl="0">
              <a:lnSpc>
                <a:spcPts val="3519"/>
              </a:lnSpc>
            </a:pPr>
            <a:r>
              <a:rPr lang="en-US" sz="2199" u="none">
                <a:solidFill>
                  <a:srgbClr val="FFFFFF"/>
                </a:solidFill>
                <a:latin typeface="Montserrat"/>
                <a:ea typeface="Montserrat"/>
                <a:cs typeface="Montserrat"/>
                <a:sym typeface="Montserrat"/>
              </a:rPr>
              <a:t>Nota: Sin son todos los archivos modificados, entonces pueden ejecutar: </a:t>
            </a:r>
            <a:r>
              <a:rPr lang="en-US" b="true" sz="2199" i="true" u="none">
                <a:solidFill>
                  <a:srgbClr val="FFFFFF"/>
                </a:solidFill>
                <a:latin typeface="Montserrat Bold Italics"/>
                <a:ea typeface="Montserrat Bold Italics"/>
                <a:cs typeface="Montserrat Bold Italics"/>
                <a:sym typeface="Montserrat Bold Italics"/>
              </a:rPr>
              <a:t>git add .</a:t>
            </a:r>
          </a:p>
        </p:txBody>
      </p:sp>
      <p:sp>
        <p:nvSpPr>
          <p:cNvPr name="Freeform 8" id="8"/>
          <p:cNvSpPr/>
          <p:nvPr/>
        </p:nvSpPr>
        <p:spPr>
          <a:xfrm flipH="false" flipV="false" rot="0">
            <a:off x="10168278" y="5217215"/>
            <a:ext cx="6817786" cy="2369937"/>
          </a:xfrm>
          <a:custGeom>
            <a:avLst/>
            <a:gdLst/>
            <a:ahLst/>
            <a:cxnLst/>
            <a:rect r="r" b="b" t="t" l="l"/>
            <a:pathLst>
              <a:path h="2369937" w="6817786">
                <a:moveTo>
                  <a:pt x="0" y="0"/>
                </a:moveTo>
                <a:lnTo>
                  <a:pt x="6817786" y="0"/>
                </a:lnTo>
                <a:lnTo>
                  <a:pt x="6817786" y="2369938"/>
                </a:lnTo>
                <a:lnTo>
                  <a:pt x="0" y="2369938"/>
                </a:lnTo>
                <a:lnTo>
                  <a:pt x="0" y="0"/>
                </a:lnTo>
                <a:close/>
              </a:path>
            </a:pathLst>
          </a:custGeom>
          <a:blipFill>
            <a:blip r:embed="rId4"/>
            <a:stretch>
              <a:fillRect l="-61051" t="-238699" r="-111750" b="-102745"/>
            </a:stretch>
          </a:blipFill>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19444" t="0" r="-19444" b="0"/>
            </a:stretch>
          </a:blipFill>
        </p:spPr>
      </p:sp>
      <p:sp>
        <p:nvSpPr>
          <p:cNvPr name="Freeform 3" id="3"/>
          <p:cNvSpPr/>
          <p:nvPr/>
        </p:nvSpPr>
        <p:spPr>
          <a:xfrm flipH="false" flipV="false" rot="0">
            <a:off x="-1556724" y="-701770"/>
            <a:ext cx="21671344" cy="11837972"/>
          </a:xfrm>
          <a:custGeom>
            <a:avLst/>
            <a:gdLst/>
            <a:ahLst/>
            <a:cxnLst/>
            <a:rect r="r" b="b" t="t" l="l"/>
            <a:pathLst>
              <a:path h="11837972" w="21671344">
                <a:moveTo>
                  <a:pt x="0" y="0"/>
                </a:moveTo>
                <a:lnTo>
                  <a:pt x="21671344" y="0"/>
                </a:lnTo>
                <a:lnTo>
                  <a:pt x="21671344" y="11837971"/>
                </a:lnTo>
                <a:lnTo>
                  <a:pt x="0" y="11837971"/>
                </a:lnTo>
                <a:lnTo>
                  <a:pt x="0" y="0"/>
                </a:lnTo>
                <a:close/>
              </a:path>
            </a:pathLst>
          </a:custGeom>
          <a:blipFill>
            <a:blip r:embed="rId3"/>
            <a:stretch>
              <a:fillRect l="0" t="0" r="0" b="0"/>
            </a:stretch>
          </a:blipFill>
          <a:ln cap="sq">
            <a:noFill/>
            <a:prstDash val="solid"/>
            <a:miter/>
          </a:ln>
        </p:spPr>
      </p:sp>
      <p:sp>
        <p:nvSpPr>
          <p:cNvPr name="Freeform 4" id="4"/>
          <p:cNvSpPr/>
          <p:nvPr/>
        </p:nvSpPr>
        <p:spPr>
          <a:xfrm flipH="false" flipV="false" rot="0">
            <a:off x="2762312" y="4044713"/>
            <a:ext cx="5702172" cy="1993487"/>
          </a:xfrm>
          <a:custGeom>
            <a:avLst/>
            <a:gdLst/>
            <a:ahLst/>
            <a:cxnLst/>
            <a:rect r="r" b="b" t="t" l="l"/>
            <a:pathLst>
              <a:path h="1993487" w="5702172">
                <a:moveTo>
                  <a:pt x="0" y="0"/>
                </a:moveTo>
                <a:lnTo>
                  <a:pt x="5702172" y="0"/>
                </a:lnTo>
                <a:lnTo>
                  <a:pt x="5702172" y="1993487"/>
                </a:lnTo>
                <a:lnTo>
                  <a:pt x="0" y="1993487"/>
                </a:lnTo>
                <a:lnTo>
                  <a:pt x="0" y="0"/>
                </a:lnTo>
                <a:close/>
              </a:path>
            </a:pathLst>
          </a:custGeom>
          <a:blipFill>
            <a:blip r:embed="rId4"/>
            <a:stretch>
              <a:fillRect l="0" t="0" r="-163605" b="-324135"/>
            </a:stretch>
          </a:blipFill>
        </p:spPr>
      </p:sp>
      <p:sp>
        <p:nvSpPr>
          <p:cNvPr name="Freeform 5" id="5"/>
          <p:cNvSpPr/>
          <p:nvPr/>
        </p:nvSpPr>
        <p:spPr>
          <a:xfrm flipH="false" flipV="false" rot="0">
            <a:off x="9719026" y="3651634"/>
            <a:ext cx="5975077" cy="3360981"/>
          </a:xfrm>
          <a:custGeom>
            <a:avLst/>
            <a:gdLst/>
            <a:ahLst/>
            <a:cxnLst/>
            <a:rect r="r" b="b" t="t" l="l"/>
            <a:pathLst>
              <a:path h="3360981" w="5975077">
                <a:moveTo>
                  <a:pt x="0" y="0"/>
                </a:moveTo>
                <a:lnTo>
                  <a:pt x="5975077" y="0"/>
                </a:lnTo>
                <a:lnTo>
                  <a:pt x="5975077" y="3360981"/>
                </a:lnTo>
                <a:lnTo>
                  <a:pt x="0" y="3360981"/>
                </a:lnTo>
                <a:lnTo>
                  <a:pt x="0" y="0"/>
                </a:lnTo>
                <a:close/>
              </a:path>
            </a:pathLst>
          </a:custGeom>
          <a:blipFill>
            <a:blip r:embed="rId5"/>
            <a:stretch>
              <a:fillRect l="0" t="0" r="0" b="0"/>
            </a:stretch>
          </a:blipFill>
        </p:spPr>
      </p:sp>
      <p:grpSp>
        <p:nvGrpSpPr>
          <p:cNvPr name="Group 6" id="6"/>
          <p:cNvGrpSpPr/>
          <p:nvPr/>
        </p:nvGrpSpPr>
        <p:grpSpPr>
          <a:xfrm rot="0">
            <a:off x="14873739" y="8725074"/>
            <a:ext cx="2027892" cy="1066453"/>
            <a:chOff x="0" y="0"/>
            <a:chExt cx="1121468" cy="589772"/>
          </a:xfrm>
        </p:grpSpPr>
        <p:sp>
          <p:nvSpPr>
            <p:cNvPr name="Freeform 7" id="7"/>
            <p:cNvSpPr/>
            <p:nvPr/>
          </p:nvSpPr>
          <p:spPr>
            <a:xfrm flipH="false" flipV="false" rot="0">
              <a:off x="0" y="0"/>
              <a:ext cx="1121468" cy="589772"/>
            </a:xfrm>
            <a:custGeom>
              <a:avLst/>
              <a:gdLst/>
              <a:ahLst/>
              <a:cxnLst/>
              <a:rect r="r" b="b" t="t" l="l"/>
              <a:pathLst>
                <a:path h="589772" w="1121468">
                  <a:moveTo>
                    <a:pt x="1121468" y="294886"/>
                  </a:moveTo>
                  <a:lnTo>
                    <a:pt x="715068" y="0"/>
                  </a:lnTo>
                  <a:lnTo>
                    <a:pt x="715068" y="203200"/>
                  </a:lnTo>
                  <a:lnTo>
                    <a:pt x="0" y="203200"/>
                  </a:lnTo>
                  <a:lnTo>
                    <a:pt x="0" y="386572"/>
                  </a:lnTo>
                  <a:lnTo>
                    <a:pt x="715068" y="386572"/>
                  </a:lnTo>
                  <a:lnTo>
                    <a:pt x="715068" y="589772"/>
                  </a:lnTo>
                  <a:lnTo>
                    <a:pt x="1121468" y="294886"/>
                  </a:lnTo>
                  <a:close/>
                </a:path>
              </a:pathLst>
            </a:custGeom>
            <a:solidFill>
              <a:srgbClr val="D8D8D9"/>
            </a:solidFill>
          </p:spPr>
        </p:sp>
        <p:sp>
          <p:nvSpPr>
            <p:cNvPr name="TextBox 8" id="8"/>
            <p:cNvSpPr txBox="true"/>
            <p:nvPr/>
          </p:nvSpPr>
          <p:spPr>
            <a:xfrm>
              <a:off x="0" y="203200"/>
              <a:ext cx="1019868" cy="183372"/>
            </a:xfrm>
            <a:prstGeom prst="rect">
              <a:avLst/>
            </a:prstGeom>
          </p:spPr>
          <p:txBody>
            <a:bodyPr anchor="ctr" rtlCol="false" tIns="50800" lIns="50800" bIns="50800" rIns="50800"/>
            <a:lstStyle/>
            <a:p>
              <a:pPr algn="ctr">
                <a:lnSpc>
                  <a:spcPts val="2160"/>
                </a:lnSpc>
              </a:pPr>
            </a:p>
          </p:txBody>
        </p:sp>
      </p:grpSp>
      <p:sp>
        <p:nvSpPr>
          <p:cNvPr name="TextBox 9" id="9"/>
          <p:cNvSpPr txBox="true"/>
          <p:nvPr/>
        </p:nvSpPr>
        <p:spPr>
          <a:xfrm rot="0">
            <a:off x="4462247" y="1027179"/>
            <a:ext cx="9633401" cy="1335405"/>
          </a:xfrm>
          <a:prstGeom prst="rect">
            <a:avLst/>
          </a:prstGeom>
        </p:spPr>
        <p:txBody>
          <a:bodyPr anchor="t" rtlCol="false" tIns="0" lIns="0" bIns="0" rIns="0">
            <a:spAutoFit/>
          </a:bodyPr>
          <a:lstStyle/>
          <a:p>
            <a:pPr algn="ctr">
              <a:lnSpc>
                <a:spcPts val="5309"/>
              </a:lnSpc>
            </a:pPr>
            <a:r>
              <a:rPr lang="en-US" b="true" sz="4500" spc="144">
                <a:solidFill>
                  <a:srgbClr val="FFFFFF"/>
                </a:solidFill>
                <a:latin typeface="Montserrat Heavy"/>
                <a:ea typeface="Montserrat Heavy"/>
                <a:cs typeface="Montserrat Heavy"/>
                <a:sym typeface="Montserrat Heavy"/>
              </a:rPr>
              <a:t> Crear un Repositorio en GitHub y Subir el Proyecto</a:t>
            </a:r>
          </a:p>
        </p:txBody>
      </p:sp>
      <p:sp>
        <p:nvSpPr>
          <p:cNvPr name="TextBox 10" id="10"/>
          <p:cNvSpPr txBox="true"/>
          <p:nvPr/>
        </p:nvSpPr>
        <p:spPr>
          <a:xfrm rot="0">
            <a:off x="3369715" y="6898315"/>
            <a:ext cx="13180304" cy="3065145"/>
          </a:xfrm>
          <a:prstGeom prst="rect">
            <a:avLst/>
          </a:prstGeom>
        </p:spPr>
        <p:txBody>
          <a:bodyPr anchor="t" rtlCol="false" tIns="0" lIns="0" bIns="0" rIns="0">
            <a:spAutoFit/>
          </a:bodyPr>
          <a:lstStyle/>
          <a:p>
            <a:pPr algn="l">
              <a:lnSpc>
                <a:spcPts val="5600"/>
              </a:lnSpc>
            </a:pPr>
            <a:r>
              <a:rPr lang="en-US" sz="3500">
                <a:solidFill>
                  <a:srgbClr val="FFFFFF"/>
                </a:solidFill>
                <a:latin typeface="Montserrat"/>
                <a:ea typeface="Montserrat"/>
                <a:cs typeface="Montserrat"/>
                <a:sym typeface="Montserrat"/>
              </a:rPr>
              <a:t>2-Vincular el repositorio local con GitHub:</a:t>
            </a:r>
          </a:p>
          <a:p>
            <a:pPr algn="l">
              <a:lnSpc>
                <a:spcPts val="3519"/>
              </a:lnSpc>
            </a:pPr>
            <a:r>
              <a:rPr lang="en-US" sz="2199">
                <a:solidFill>
                  <a:srgbClr val="FFFFFF"/>
                </a:solidFill>
                <a:latin typeface="Montserrat"/>
                <a:ea typeface="Montserrat"/>
                <a:cs typeface="Montserrat"/>
                <a:sym typeface="Montserrat"/>
              </a:rPr>
              <a:t>git remote add origin https://github.com/mjdiazdev/proyecto.git</a:t>
            </a:r>
          </a:p>
          <a:p>
            <a:pPr algn="l">
              <a:lnSpc>
                <a:spcPts val="4800"/>
              </a:lnSpc>
            </a:pPr>
            <a:r>
              <a:rPr lang="en-US" sz="3000">
                <a:solidFill>
                  <a:srgbClr val="FFFFFF"/>
                </a:solidFill>
                <a:latin typeface="Montserrat"/>
                <a:ea typeface="Montserrat"/>
                <a:cs typeface="Montserrat"/>
                <a:sym typeface="Montserrat"/>
              </a:rPr>
              <a:t>3-Subir el código:</a:t>
            </a:r>
          </a:p>
          <a:p>
            <a:pPr algn="l">
              <a:lnSpc>
                <a:spcPts val="3519"/>
              </a:lnSpc>
            </a:pPr>
            <a:r>
              <a:rPr lang="en-US" sz="2199">
                <a:solidFill>
                  <a:srgbClr val="FFFFFF"/>
                </a:solidFill>
                <a:latin typeface="Montserrat"/>
                <a:ea typeface="Montserrat"/>
                <a:cs typeface="Montserrat"/>
                <a:sym typeface="Montserrat"/>
              </a:rPr>
              <a:t>g</a:t>
            </a:r>
            <a:r>
              <a:rPr lang="en-US" sz="2199">
                <a:solidFill>
                  <a:srgbClr val="FFFFFF"/>
                </a:solidFill>
                <a:latin typeface="Montserrat"/>
                <a:ea typeface="Montserrat"/>
                <a:cs typeface="Montserrat"/>
                <a:sym typeface="Montserrat"/>
              </a:rPr>
              <a:t>it branch -M main</a:t>
            </a:r>
          </a:p>
          <a:p>
            <a:pPr algn="l">
              <a:lnSpc>
                <a:spcPts val="3519"/>
              </a:lnSpc>
            </a:pPr>
            <a:r>
              <a:rPr lang="en-US" sz="2199">
                <a:solidFill>
                  <a:srgbClr val="FFFFFF"/>
                </a:solidFill>
                <a:latin typeface="Montserrat"/>
                <a:ea typeface="Montserrat"/>
                <a:cs typeface="Montserrat"/>
                <a:sym typeface="Montserrat"/>
              </a:rPr>
              <a:t>git push -u origin main</a:t>
            </a:r>
          </a:p>
          <a:p>
            <a:pPr algn="l" marL="0" indent="0" lvl="0">
              <a:lnSpc>
                <a:spcPts val="3519"/>
              </a:lnSpc>
            </a:pPr>
          </a:p>
        </p:txBody>
      </p:sp>
      <p:sp>
        <p:nvSpPr>
          <p:cNvPr name="TextBox 11" id="11"/>
          <p:cNvSpPr txBox="true"/>
          <p:nvPr/>
        </p:nvSpPr>
        <p:spPr>
          <a:xfrm rot="0">
            <a:off x="2084077" y="2248284"/>
            <a:ext cx="14465943" cy="1374775"/>
          </a:xfrm>
          <a:prstGeom prst="rect">
            <a:avLst/>
          </a:prstGeom>
        </p:spPr>
        <p:txBody>
          <a:bodyPr anchor="t" rtlCol="false" tIns="0" lIns="0" bIns="0" rIns="0">
            <a:spAutoFit/>
          </a:bodyPr>
          <a:lstStyle/>
          <a:p>
            <a:pPr algn="ctr" marL="0" indent="0" lvl="0">
              <a:lnSpc>
                <a:spcPts val="5600"/>
              </a:lnSpc>
            </a:pPr>
            <a:r>
              <a:rPr lang="en-US" sz="3500">
                <a:solidFill>
                  <a:srgbClr val="FFFFFF"/>
                </a:solidFill>
                <a:latin typeface="Montserrat"/>
                <a:ea typeface="Montserrat"/>
                <a:cs typeface="Montserrat"/>
                <a:sym typeface="Montserrat"/>
              </a:rPr>
              <a:t>1- En GitHub, crear un nuevo repositorio (sin inicializar con README).</a:t>
            </a:r>
          </a:p>
        </p:txBody>
      </p:sp>
      <p:sp>
        <p:nvSpPr>
          <p:cNvPr name="TextBox 12" id="12"/>
          <p:cNvSpPr txBox="true"/>
          <p:nvPr/>
        </p:nvSpPr>
        <p:spPr>
          <a:xfrm rot="0">
            <a:off x="14322487" y="8172077"/>
            <a:ext cx="2743231" cy="552996"/>
          </a:xfrm>
          <a:prstGeom prst="rect">
            <a:avLst/>
          </a:prstGeom>
        </p:spPr>
        <p:txBody>
          <a:bodyPr anchor="t" rtlCol="false" tIns="0" lIns="0" bIns="0" rIns="0">
            <a:spAutoFit/>
          </a:bodyPr>
          <a:lstStyle/>
          <a:p>
            <a:pPr algn="ctr">
              <a:lnSpc>
                <a:spcPts val="2214"/>
              </a:lnSpc>
              <a:spcBef>
                <a:spcPct val="0"/>
              </a:spcBef>
            </a:pPr>
            <a:r>
              <a:rPr lang="en-US" b="true" sz="1876" spc="60">
                <a:solidFill>
                  <a:srgbClr val="FFFFFF"/>
                </a:solidFill>
                <a:latin typeface="Montserrat Heavy"/>
                <a:ea typeface="Montserrat Heavy"/>
                <a:cs typeface="Montserrat Heavy"/>
                <a:sym typeface="Montserrat Heavy"/>
              </a:rPr>
              <a:t>¿Que hacer </a:t>
            </a:r>
            <a:r>
              <a:rPr lang="en-US" b="true" sz="1876" spc="60">
                <a:solidFill>
                  <a:srgbClr val="FFFFFF"/>
                </a:solidFill>
                <a:latin typeface="Montserrat Heavy"/>
                <a:ea typeface="Montserrat Heavy"/>
                <a:cs typeface="Montserrat Heavy"/>
                <a:sym typeface="Montserrat Heavy"/>
              </a:rPr>
              <a:t>en caso</a:t>
            </a:r>
          </a:p>
          <a:p>
            <a:pPr algn="ctr">
              <a:lnSpc>
                <a:spcPts val="2214"/>
              </a:lnSpc>
              <a:spcBef>
                <a:spcPct val="0"/>
              </a:spcBef>
            </a:pPr>
            <a:r>
              <a:rPr lang="en-US" b="true" sz="1876" spc="60">
                <a:solidFill>
                  <a:srgbClr val="FFFFFF"/>
                </a:solidFill>
                <a:latin typeface="Montserrat Heavy"/>
                <a:ea typeface="Montserrat Heavy"/>
                <a:cs typeface="Montserrat Heavy"/>
                <a:sym typeface="Montserrat Heavy"/>
              </a:rPr>
              <a:t> de inconvenientes?</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19444" t="0" r="-19444" b="0"/>
            </a:stretch>
          </a:blipFill>
        </p:spPr>
      </p:sp>
      <p:sp>
        <p:nvSpPr>
          <p:cNvPr name="Freeform 3" id="3"/>
          <p:cNvSpPr/>
          <p:nvPr/>
        </p:nvSpPr>
        <p:spPr>
          <a:xfrm flipH="false" flipV="false" rot="0">
            <a:off x="-1556724" y="-673195"/>
            <a:ext cx="21671344" cy="11837972"/>
          </a:xfrm>
          <a:custGeom>
            <a:avLst/>
            <a:gdLst/>
            <a:ahLst/>
            <a:cxnLst/>
            <a:rect r="r" b="b" t="t" l="l"/>
            <a:pathLst>
              <a:path h="11837972" w="21671344">
                <a:moveTo>
                  <a:pt x="0" y="0"/>
                </a:moveTo>
                <a:lnTo>
                  <a:pt x="21671344" y="0"/>
                </a:lnTo>
                <a:lnTo>
                  <a:pt x="21671344" y="11837971"/>
                </a:lnTo>
                <a:lnTo>
                  <a:pt x="0" y="11837971"/>
                </a:lnTo>
                <a:lnTo>
                  <a:pt x="0" y="0"/>
                </a:lnTo>
                <a:close/>
              </a:path>
            </a:pathLst>
          </a:custGeom>
          <a:blipFill>
            <a:blip r:embed="rId3"/>
            <a:stretch>
              <a:fillRect l="0" t="0" r="0" b="0"/>
            </a:stretch>
          </a:blipFill>
          <a:ln cap="sq">
            <a:noFill/>
            <a:prstDash val="solid"/>
            <a:miter/>
          </a:ln>
        </p:spPr>
      </p:sp>
      <p:sp>
        <p:nvSpPr>
          <p:cNvPr name="Freeform 4" id="4"/>
          <p:cNvSpPr/>
          <p:nvPr/>
        </p:nvSpPr>
        <p:spPr>
          <a:xfrm flipH="false" flipV="false" rot="0">
            <a:off x="1904232" y="4295458"/>
            <a:ext cx="5833974" cy="2313472"/>
          </a:xfrm>
          <a:custGeom>
            <a:avLst/>
            <a:gdLst/>
            <a:ahLst/>
            <a:cxnLst/>
            <a:rect r="r" b="b" t="t" l="l"/>
            <a:pathLst>
              <a:path h="2313472" w="5833974">
                <a:moveTo>
                  <a:pt x="0" y="0"/>
                </a:moveTo>
                <a:lnTo>
                  <a:pt x="5833974" y="0"/>
                </a:lnTo>
                <a:lnTo>
                  <a:pt x="5833974" y="2313472"/>
                </a:lnTo>
                <a:lnTo>
                  <a:pt x="0" y="2313472"/>
                </a:lnTo>
                <a:lnTo>
                  <a:pt x="0" y="0"/>
                </a:lnTo>
                <a:close/>
              </a:path>
            </a:pathLst>
          </a:custGeom>
          <a:blipFill>
            <a:blip r:embed="rId4"/>
            <a:stretch>
              <a:fillRect l="-16947" t="-39583" r="-76766" b="-135196"/>
            </a:stretch>
          </a:blipFill>
        </p:spPr>
      </p:sp>
      <p:sp>
        <p:nvSpPr>
          <p:cNvPr name="Freeform 5" id="5"/>
          <p:cNvSpPr/>
          <p:nvPr/>
        </p:nvSpPr>
        <p:spPr>
          <a:xfrm flipH="false" flipV="false" rot="0">
            <a:off x="8325312" y="5093296"/>
            <a:ext cx="3997423" cy="3755826"/>
          </a:xfrm>
          <a:custGeom>
            <a:avLst/>
            <a:gdLst/>
            <a:ahLst/>
            <a:cxnLst/>
            <a:rect r="r" b="b" t="t" l="l"/>
            <a:pathLst>
              <a:path h="3755826" w="3997423">
                <a:moveTo>
                  <a:pt x="0" y="0"/>
                </a:moveTo>
                <a:lnTo>
                  <a:pt x="3997423" y="0"/>
                </a:lnTo>
                <a:lnTo>
                  <a:pt x="3997423" y="3755827"/>
                </a:lnTo>
                <a:lnTo>
                  <a:pt x="0" y="3755827"/>
                </a:lnTo>
                <a:lnTo>
                  <a:pt x="0" y="0"/>
                </a:lnTo>
                <a:close/>
              </a:path>
            </a:pathLst>
          </a:custGeom>
          <a:blipFill>
            <a:blip r:embed="rId5"/>
            <a:stretch>
              <a:fillRect l="-5244" t="-24665" r="-102988" b="0"/>
            </a:stretch>
          </a:blipFill>
        </p:spPr>
      </p:sp>
      <p:sp>
        <p:nvSpPr>
          <p:cNvPr name="Freeform 6" id="6"/>
          <p:cNvSpPr/>
          <p:nvPr/>
        </p:nvSpPr>
        <p:spPr>
          <a:xfrm flipH="false" flipV="false" rot="0">
            <a:off x="12625328" y="5093296"/>
            <a:ext cx="4260281" cy="3755826"/>
          </a:xfrm>
          <a:custGeom>
            <a:avLst/>
            <a:gdLst/>
            <a:ahLst/>
            <a:cxnLst/>
            <a:rect r="r" b="b" t="t" l="l"/>
            <a:pathLst>
              <a:path h="3755826" w="4260281">
                <a:moveTo>
                  <a:pt x="0" y="0"/>
                </a:moveTo>
                <a:lnTo>
                  <a:pt x="4260280" y="0"/>
                </a:lnTo>
                <a:lnTo>
                  <a:pt x="4260280" y="3755827"/>
                </a:lnTo>
                <a:lnTo>
                  <a:pt x="0" y="3755827"/>
                </a:lnTo>
                <a:lnTo>
                  <a:pt x="0" y="0"/>
                </a:lnTo>
                <a:close/>
              </a:path>
            </a:pathLst>
          </a:custGeom>
          <a:blipFill>
            <a:blip r:embed="rId6"/>
            <a:stretch>
              <a:fillRect l="-21309" t="-11750" r="-99785" b="-29319"/>
            </a:stretch>
          </a:blipFill>
        </p:spPr>
      </p:sp>
      <p:sp>
        <p:nvSpPr>
          <p:cNvPr name="TextBox 7" id="7"/>
          <p:cNvSpPr txBox="true"/>
          <p:nvPr/>
        </p:nvSpPr>
        <p:spPr>
          <a:xfrm rot="0">
            <a:off x="4462247" y="1027179"/>
            <a:ext cx="9633401" cy="668655"/>
          </a:xfrm>
          <a:prstGeom prst="rect">
            <a:avLst/>
          </a:prstGeom>
        </p:spPr>
        <p:txBody>
          <a:bodyPr anchor="t" rtlCol="false" tIns="0" lIns="0" bIns="0" rIns="0">
            <a:spAutoFit/>
          </a:bodyPr>
          <a:lstStyle/>
          <a:p>
            <a:pPr algn="ctr">
              <a:lnSpc>
                <a:spcPts val="5309"/>
              </a:lnSpc>
            </a:pPr>
            <a:r>
              <a:rPr lang="en-US" b="true" sz="4500" spc="144">
                <a:solidFill>
                  <a:srgbClr val="FFFFFF"/>
                </a:solidFill>
                <a:latin typeface="Montserrat Bold"/>
                <a:ea typeface="Montserrat Bold"/>
                <a:cs typeface="Montserrat Bold"/>
                <a:sym typeface="Montserrat Bold"/>
              </a:rPr>
              <a:t>Soluciones</a:t>
            </a:r>
          </a:p>
        </p:txBody>
      </p:sp>
      <p:sp>
        <p:nvSpPr>
          <p:cNvPr name="TextBox 8" id="8"/>
          <p:cNvSpPr txBox="true"/>
          <p:nvPr/>
        </p:nvSpPr>
        <p:spPr>
          <a:xfrm rot="0">
            <a:off x="2045977" y="1681603"/>
            <a:ext cx="14465943" cy="1276350"/>
          </a:xfrm>
          <a:prstGeom prst="rect">
            <a:avLst/>
          </a:prstGeom>
        </p:spPr>
        <p:txBody>
          <a:bodyPr anchor="t" rtlCol="false" tIns="0" lIns="0" bIns="0" rIns="0">
            <a:spAutoFit/>
          </a:bodyPr>
          <a:lstStyle/>
          <a:p>
            <a:pPr algn="ctr">
              <a:lnSpc>
                <a:spcPts val="3999"/>
              </a:lnSpc>
            </a:pPr>
            <a:r>
              <a:rPr lang="en-US" sz="2499">
                <a:solidFill>
                  <a:srgbClr val="FFFFFF"/>
                </a:solidFill>
                <a:latin typeface="Montserrat"/>
                <a:ea typeface="Montserrat"/>
                <a:cs typeface="Montserrat"/>
                <a:sym typeface="Montserrat"/>
              </a:rPr>
              <a:t>Todo depende de los casos.</a:t>
            </a:r>
          </a:p>
          <a:p>
            <a:pPr algn="ctr" marL="0" indent="0" lvl="0">
              <a:lnSpc>
                <a:spcPts val="3200"/>
              </a:lnSpc>
            </a:pPr>
            <a:r>
              <a:rPr lang="en-US" sz="2000">
                <a:solidFill>
                  <a:srgbClr val="FFFFFF"/>
                </a:solidFill>
                <a:latin typeface="Montserrat"/>
                <a:ea typeface="Montserrat"/>
                <a:cs typeface="Montserrat"/>
                <a:sym typeface="Montserrat"/>
              </a:rPr>
              <a:t>Cuando el problema esta asociado al “remote” es la opción 1. Cuando está asociado al codigo de status 403 es la opción 2 o la 3</a:t>
            </a:r>
          </a:p>
        </p:txBody>
      </p:sp>
      <p:sp>
        <p:nvSpPr>
          <p:cNvPr name="TextBox 9" id="9"/>
          <p:cNvSpPr txBox="true"/>
          <p:nvPr/>
        </p:nvSpPr>
        <p:spPr>
          <a:xfrm rot="0">
            <a:off x="1904232" y="2927260"/>
            <a:ext cx="5937433" cy="1276350"/>
          </a:xfrm>
          <a:prstGeom prst="rect">
            <a:avLst/>
          </a:prstGeom>
        </p:spPr>
        <p:txBody>
          <a:bodyPr anchor="t" rtlCol="false" tIns="0" lIns="0" bIns="0" rIns="0">
            <a:spAutoFit/>
          </a:bodyPr>
          <a:lstStyle/>
          <a:p>
            <a:pPr algn="ctr">
              <a:lnSpc>
                <a:spcPts val="3999"/>
              </a:lnSpc>
            </a:pPr>
            <a:r>
              <a:rPr lang="en-US" sz="2499">
                <a:solidFill>
                  <a:srgbClr val="FFFFFF"/>
                </a:solidFill>
                <a:latin typeface="Montserrat"/>
                <a:ea typeface="Montserrat"/>
                <a:cs typeface="Montserrat"/>
                <a:sym typeface="Montserrat"/>
              </a:rPr>
              <a:t>Opción 1</a:t>
            </a:r>
          </a:p>
          <a:p>
            <a:pPr algn="ctr">
              <a:lnSpc>
                <a:spcPts val="3200"/>
              </a:lnSpc>
            </a:pPr>
            <a:r>
              <a:rPr lang="en-US" sz="2000">
                <a:solidFill>
                  <a:srgbClr val="FFFFFF"/>
                </a:solidFill>
                <a:latin typeface="Montserrat"/>
                <a:ea typeface="Montserrat"/>
                <a:cs typeface="Montserrat"/>
                <a:sym typeface="Montserrat"/>
              </a:rPr>
              <a:t>Ejecutar el comando</a:t>
            </a:r>
          </a:p>
          <a:p>
            <a:pPr algn="ctr" marL="0" indent="0" lvl="0">
              <a:lnSpc>
                <a:spcPts val="3200"/>
              </a:lnSpc>
            </a:pPr>
            <a:r>
              <a:rPr lang="en-US" sz="2000">
                <a:solidFill>
                  <a:srgbClr val="FFFFFF"/>
                </a:solidFill>
                <a:latin typeface="Montserrat"/>
                <a:ea typeface="Montserrat"/>
                <a:cs typeface="Montserrat"/>
                <a:sym typeface="Montserrat"/>
              </a:rPr>
              <a:t>git remote remove origin</a:t>
            </a:r>
          </a:p>
        </p:txBody>
      </p:sp>
      <p:sp>
        <p:nvSpPr>
          <p:cNvPr name="TextBox 10" id="10"/>
          <p:cNvSpPr txBox="true"/>
          <p:nvPr/>
        </p:nvSpPr>
        <p:spPr>
          <a:xfrm rot="0">
            <a:off x="8325312" y="3110353"/>
            <a:ext cx="8560296" cy="1908175"/>
          </a:xfrm>
          <a:prstGeom prst="rect">
            <a:avLst/>
          </a:prstGeom>
        </p:spPr>
        <p:txBody>
          <a:bodyPr anchor="t" rtlCol="false" tIns="0" lIns="0" bIns="0" rIns="0">
            <a:spAutoFit/>
          </a:bodyPr>
          <a:lstStyle/>
          <a:p>
            <a:pPr algn="ctr">
              <a:lnSpc>
                <a:spcPts val="5600"/>
              </a:lnSpc>
            </a:pPr>
            <a:r>
              <a:rPr lang="en-US" sz="3500">
                <a:solidFill>
                  <a:srgbClr val="FFFFFF"/>
                </a:solidFill>
                <a:latin typeface="Montserrat"/>
                <a:ea typeface="Montserrat"/>
                <a:cs typeface="Montserrat"/>
                <a:sym typeface="Montserrat"/>
              </a:rPr>
              <a:t>Opción 2</a:t>
            </a:r>
          </a:p>
          <a:p>
            <a:pPr algn="ctr" marL="0" indent="0" lvl="0">
              <a:lnSpc>
                <a:spcPts val="3200"/>
              </a:lnSpc>
            </a:pPr>
            <a:r>
              <a:rPr lang="en-US" sz="2000">
                <a:solidFill>
                  <a:srgbClr val="FFFFFF"/>
                </a:solidFill>
                <a:latin typeface="Montserrat"/>
                <a:ea typeface="Montserrat"/>
                <a:cs typeface="Montserrat"/>
                <a:sym typeface="Montserrat"/>
              </a:rPr>
              <a:t>Buscar en el inicio “Administrador de credenciales”</a:t>
            </a:r>
          </a:p>
          <a:p>
            <a:pPr algn="ctr" marL="0" indent="0" lvl="0">
              <a:lnSpc>
                <a:spcPts val="3200"/>
              </a:lnSpc>
            </a:pPr>
            <a:r>
              <a:rPr lang="en-US" sz="2000" u="none">
                <a:solidFill>
                  <a:srgbClr val="FFFFFF"/>
                </a:solidFill>
                <a:latin typeface="Montserrat"/>
                <a:ea typeface="Montserrat"/>
                <a:cs typeface="Montserrat"/>
                <a:sym typeface="Montserrat"/>
              </a:rPr>
              <a:t>En credenciales de windows quitar la cuenta que se encuentra actualmente asociada a windows</a:t>
            </a:r>
          </a:p>
        </p:txBody>
      </p:sp>
      <p:sp>
        <p:nvSpPr>
          <p:cNvPr name="TextBox 11" id="11"/>
          <p:cNvSpPr txBox="true"/>
          <p:nvPr/>
        </p:nvSpPr>
        <p:spPr>
          <a:xfrm rot="0">
            <a:off x="1852503" y="6625091"/>
            <a:ext cx="5937433" cy="1676400"/>
          </a:xfrm>
          <a:prstGeom prst="rect">
            <a:avLst/>
          </a:prstGeom>
        </p:spPr>
        <p:txBody>
          <a:bodyPr anchor="t" rtlCol="false" tIns="0" lIns="0" bIns="0" rIns="0">
            <a:spAutoFit/>
          </a:bodyPr>
          <a:lstStyle/>
          <a:p>
            <a:pPr algn="ctr">
              <a:lnSpc>
                <a:spcPts val="3999"/>
              </a:lnSpc>
            </a:pPr>
            <a:r>
              <a:rPr lang="en-US" sz="2499">
                <a:solidFill>
                  <a:srgbClr val="FFFFFF"/>
                </a:solidFill>
                <a:latin typeface="Montserrat"/>
                <a:ea typeface="Montserrat"/>
                <a:cs typeface="Montserrat"/>
                <a:sym typeface="Montserrat"/>
              </a:rPr>
              <a:t>Opción 3</a:t>
            </a:r>
          </a:p>
          <a:p>
            <a:pPr algn="ctr">
              <a:lnSpc>
                <a:spcPts val="3200"/>
              </a:lnSpc>
            </a:pPr>
            <a:r>
              <a:rPr lang="en-US" sz="2000">
                <a:solidFill>
                  <a:srgbClr val="FFFFFF"/>
                </a:solidFill>
                <a:latin typeface="Montserrat"/>
                <a:ea typeface="Montserrat"/>
                <a:cs typeface="Montserrat"/>
                <a:sym typeface="Montserrat"/>
              </a:rPr>
              <a:t>Ejecutar el comando</a:t>
            </a:r>
          </a:p>
          <a:p>
            <a:pPr algn="ctr">
              <a:lnSpc>
                <a:spcPts val="3200"/>
              </a:lnSpc>
            </a:pPr>
            <a:r>
              <a:rPr lang="en-US" sz="2000">
                <a:solidFill>
                  <a:srgbClr val="FFFFFF"/>
                </a:solidFill>
                <a:latin typeface="Montserrat"/>
                <a:ea typeface="Montserrat"/>
                <a:cs typeface="Montserrat"/>
                <a:sym typeface="Montserrat"/>
              </a:rPr>
              <a:t>git config --global --unset user.name</a:t>
            </a:r>
          </a:p>
          <a:p>
            <a:pPr algn="ctr" marL="0" indent="0" lvl="0">
              <a:lnSpc>
                <a:spcPts val="3200"/>
              </a:lnSpc>
            </a:pPr>
            <a:r>
              <a:rPr lang="en-US" sz="2000">
                <a:solidFill>
                  <a:srgbClr val="FFFFFF"/>
                </a:solidFill>
                <a:latin typeface="Montserrat"/>
                <a:ea typeface="Montserrat"/>
                <a:cs typeface="Montserrat"/>
                <a:sym typeface="Montserrat"/>
              </a:rPr>
              <a:t>git config --global --unset user.email</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19444" t="0" r="-19444" b="0"/>
            </a:stretch>
          </a:blipFill>
        </p:spPr>
      </p:sp>
      <p:sp>
        <p:nvSpPr>
          <p:cNvPr name="Freeform 3" id="3"/>
          <p:cNvSpPr/>
          <p:nvPr/>
        </p:nvSpPr>
        <p:spPr>
          <a:xfrm flipH="false" flipV="false" rot="0">
            <a:off x="-1556724" y="-701770"/>
            <a:ext cx="21671344" cy="11837972"/>
          </a:xfrm>
          <a:custGeom>
            <a:avLst/>
            <a:gdLst/>
            <a:ahLst/>
            <a:cxnLst/>
            <a:rect r="r" b="b" t="t" l="l"/>
            <a:pathLst>
              <a:path h="11837972" w="21671344">
                <a:moveTo>
                  <a:pt x="0" y="0"/>
                </a:moveTo>
                <a:lnTo>
                  <a:pt x="21671344" y="0"/>
                </a:lnTo>
                <a:lnTo>
                  <a:pt x="21671344" y="11837971"/>
                </a:lnTo>
                <a:lnTo>
                  <a:pt x="0" y="11837971"/>
                </a:lnTo>
                <a:lnTo>
                  <a:pt x="0" y="0"/>
                </a:lnTo>
                <a:close/>
              </a:path>
            </a:pathLst>
          </a:custGeom>
          <a:blipFill>
            <a:blip r:embed="rId3"/>
            <a:stretch>
              <a:fillRect l="0" t="0" r="0" b="0"/>
            </a:stretch>
          </a:blipFill>
          <a:ln cap="sq">
            <a:noFill/>
            <a:prstDash val="solid"/>
            <a:miter/>
          </a:ln>
        </p:spPr>
      </p:sp>
      <p:sp>
        <p:nvSpPr>
          <p:cNvPr name="Freeform 4" id="4"/>
          <p:cNvSpPr/>
          <p:nvPr/>
        </p:nvSpPr>
        <p:spPr>
          <a:xfrm flipH="false" flipV="false" rot="0">
            <a:off x="2043311" y="4688957"/>
            <a:ext cx="6370655" cy="3359389"/>
          </a:xfrm>
          <a:custGeom>
            <a:avLst/>
            <a:gdLst/>
            <a:ahLst/>
            <a:cxnLst/>
            <a:rect r="r" b="b" t="t" l="l"/>
            <a:pathLst>
              <a:path h="3359389" w="6370655">
                <a:moveTo>
                  <a:pt x="0" y="0"/>
                </a:moveTo>
                <a:lnTo>
                  <a:pt x="6370655" y="0"/>
                </a:lnTo>
                <a:lnTo>
                  <a:pt x="6370655" y="3359389"/>
                </a:lnTo>
                <a:lnTo>
                  <a:pt x="0" y="3359389"/>
                </a:lnTo>
                <a:lnTo>
                  <a:pt x="0" y="0"/>
                </a:lnTo>
                <a:close/>
              </a:path>
            </a:pathLst>
          </a:custGeom>
          <a:blipFill>
            <a:blip r:embed="rId4"/>
            <a:stretch>
              <a:fillRect l="-39973" t="-32180" r="-37422" b="-57049"/>
            </a:stretch>
          </a:blipFill>
        </p:spPr>
      </p:sp>
      <p:sp>
        <p:nvSpPr>
          <p:cNvPr name="Freeform 5" id="5"/>
          <p:cNvSpPr/>
          <p:nvPr/>
        </p:nvSpPr>
        <p:spPr>
          <a:xfrm flipH="false" flipV="false" rot="0">
            <a:off x="9148784" y="4688957"/>
            <a:ext cx="7105472" cy="3821727"/>
          </a:xfrm>
          <a:custGeom>
            <a:avLst/>
            <a:gdLst/>
            <a:ahLst/>
            <a:cxnLst/>
            <a:rect r="r" b="b" t="t" l="l"/>
            <a:pathLst>
              <a:path h="3821727" w="7105472">
                <a:moveTo>
                  <a:pt x="0" y="0"/>
                </a:moveTo>
                <a:lnTo>
                  <a:pt x="7105472" y="0"/>
                </a:lnTo>
                <a:lnTo>
                  <a:pt x="7105472" y="3821727"/>
                </a:lnTo>
                <a:lnTo>
                  <a:pt x="0" y="3821727"/>
                </a:lnTo>
                <a:lnTo>
                  <a:pt x="0" y="0"/>
                </a:lnTo>
                <a:close/>
              </a:path>
            </a:pathLst>
          </a:custGeom>
          <a:blipFill>
            <a:blip r:embed="rId5"/>
            <a:stretch>
              <a:fillRect l="0" t="0" r="0" b="-4581"/>
            </a:stretch>
          </a:blipFill>
        </p:spPr>
      </p:sp>
      <p:sp>
        <p:nvSpPr>
          <p:cNvPr name="TextBox 6" id="6"/>
          <p:cNvSpPr txBox="true"/>
          <p:nvPr/>
        </p:nvSpPr>
        <p:spPr>
          <a:xfrm rot="0">
            <a:off x="4462247" y="1027179"/>
            <a:ext cx="9633401" cy="1335405"/>
          </a:xfrm>
          <a:prstGeom prst="rect">
            <a:avLst/>
          </a:prstGeom>
        </p:spPr>
        <p:txBody>
          <a:bodyPr anchor="t" rtlCol="false" tIns="0" lIns="0" bIns="0" rIns="0">
            <a:spAutoFit/>
          </a:bodyPr>
          <a:lstStyle/>
          <a:p>
            <a:pPr algn="ctr">
              <a:lnSpc>
                <a:spcPts val="5309"/>
              </a:lnSpc>
            </a:pPr>
            <a:r>
              <a:rPr lang="en-US" b="true" sz="4500" spc="144">
                <a:solidFill>
                  <a:srgbClr val="FFFFFF"/>
                </a:solidFill>
                <a:latin typeface="Montserrat Heavy"/>
                <a:ea typeface="Montserrat Heavy"/>
                <a:cs typeface="Montserrat Heavy"/>
                <a:sym typeface="Montserrat Heavy"/>
              </a:rPr>
              <a:t> Crear un Repositorio en GitHub y Subir el Proyecto</a:t>
            </a:r>
          </a:p>
        </p:txBody>
      </p:sp>
      <p:sp>
        <p:nvSpPr>
          <p:cNvPr name="TextBox 7" id="7"/>
          <p:cNvSpPr txBox="true"/>
          <p:nvPr/>
        </p:nvSpPr>
        <p:spPr>
          <a:xfrm rot="0">
            <a:off x="2045977" y="2526782"/>
            <a:ext cx="14465943" cy="669925"/>
          </a:xfrm>
          <a:prstGeom prst="rect">
            <a:avLst/>
          </a:prstGeom>
        </p:spPr>
        <p:txBody>
          <a:bodyPr anchor="t" rtlCol="false" tIns="0" lIns="0" bIns="0" rIns="0">
            <a:spAutoFit/>
          </a:bodyPr>
          <a:lstStyle/>
          <a:p>
            <a:pPr algn="ctr" marL="0" indent="0" lvl="0">
              <a:lnSpc>
                <a:spcPts val="5600"/>
              </a:lnSpc>
            </a:pPr>
            <a:r>
              <a:rPr lang="en-US" sz="3500">
                <a:solidFill>
                  <a:srgbClr val="FFFFFF"/>
                </a:solidFill>
                <a:latin typeface="Montserrat"/>
                <a:ea typeface="Montserrat"/>
                <a:cs typeface="Montserrat"/>
                <a:sym typeface="Montserrat"/>
              </a:rPr>
              <a:t>Resultados finales</a:t>
            </a:r>
          </a:p>
        </p:txBody>
      </p:sp>
      <p:sp>
        <p:nvSpPr>
          <p:cNvPr name="TextBox 8" id="8"/>
          <p:cNvSpPr txBox="true"/>
          <p:nvPr/>
        </p:nvSpPr>
        <p:spPr>
          <a:xfrm rot="0">
            <a:off x="1801906" y="3920607"/>
            <a:ext cx="7100689" cy="463550"/>
          </a:xfrm>
          <a:prstGeom prst="rect">
            <a:avLst/>
          </a:prstGeom>
        </p:spPr>
        <p:txBody>
          <a:bodyPr anchor="t" rtlCol="false" tIns="0" lIns="0" bIns="0" rIns="0">
            <a:spAutoFit/>
          </a:bodyPr>
          <a:lstStyle/>
          <a:p>
            <a:pPr algn="ctr" marL="0" indent="0" lvl="0">
              <a:lnSpc>
                <a:spcPts val="3999"/>
              </a:lnSpc>
            </a:pPr>
            <a:r>
              <a:rPr lang="en-US" sz="2499">
                <a:solidFill>
                  <a:srgbClr val="FFFFFF"/>
                </a:solidFill>
                <a:latin typeface="Montserrat"/>
                <a:ea typeface="Montserrat"/>
                <a:cs typeface="Montserrat"/>
                <a:sym typeface="Montserrat"/>
              </a:rPr>
              <a:t>Es lo que debe visualizar en la consola</a:t>
            </a:r>
          </a:p>
        </p:txBody>
      </p:sp>
      <p:sp>
        <p:nvSpPr>
          <p:cNvPr name="TextBox 9" id="9"/>
          <p:cNvSpPr txBox="true"/>
          <p:nvPr/>
        </p:nvSpPr>
        <p:spPr>
          <a:xfrm rot="0">
            <a:off x="9148784" y="3415782"/>
            <a:ext cx="7100689" cy="968375"/>
          </a:xfrm>
          <a:prstGeom prst="rect">
            <a:avLst/>
          </a:prstGeom>
        </p:spPr>
        <p:txBody>
          <a:bodyPr anchor="t" rtlCol="false" tIns="0" lIns="0" bIns="0" rIns="0">
            <a:spAutoFit/>
          </a:bodyPr>
          <a:lstStyle/>
          <a:p>
            <a:pPr algn="ctr" marL="0" indent="0" lvl="0">
              <a:lnSpc>
                <a:spcPts val="3999"/>
              </a:lnSpc>
            </a:pPr>
            <a:r>
              <a:rPr lang="en-US" sz="2499">
                <a:solidFill>
                  <a:srgbClr val="FFFFFF"/>
                </a:solidFill>
                <a:latin typeface="Montserrat"/>
                <a:ea typeface="Montserrat"/>
                <a:cs typeface="Montserrat"/>
                <a:sym typeface="Montserrat"/>
              </a:rPr>
              <a:t>Al refrescar la página del repositorio, debe visualizar su proyecto actualizado en github</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19444" t="0" r="-19444" b="0"/>
            </a:stretch>
          </a:blipFill>
        </p:spPr>
      </p:sp>
      <p:sp>
        <p:nvSpPr>
          <p:cNvPr name="Freeform 3" id="3"/>
          <p:cNvSpPr/>
          <p:nvPr/>
        </p:nvSpPr>
        <p:spPr>
          <a:xfrm flipH="false" flipV="false" rot="0">
            <a:off x="898236" y="639251"/>
            <a:ext cx="16491529" cy="9008498"/>
          </a:xfrm>
          <a:custGeom>
            <a:avLst/>
            <a:gdLst/>
            <a:ahLst/>
            <a:cxnLst/>
            <a:rect r="r" b="b" t="t" l="l"/>
            <a:pathLst>
              <a:path h="9008498" w="16491529">
                <a:moveTo>
                  <a:pt x="0" y="0"/>
                </a:moveTo>
                <a:lnTo>
                  <a:pt x="16491528" y="0"/>
                </a:lnTo>
                <a:lnTo>
                  <a:pt x="16491528" y="9008498"/>
                </a:lnTo>
                <a:lnTo>
                  <a:pt x="0" y="9008498"/>
                </a:lnTo>
                <a:lnTo>
                  <a:pt x="0" y="0"/>
                </a:lnTo>
                <a:close/>
              </a:path>
            </a:pathLst>
          </a:custGeom>
          <a:blipFill>
            <a:blip r:embed="rId3"/>
            <a:stretch>
              <a:fillRect l="0" t="0" r="0" b="0"/>
            </a:stretch>
          </a:blipFill>
          <a:ln cap="sq">
            <a:noFill/>
            <a:prstDash val="solid"/>
            <a:miter/>
          </a:ln>
        </p:spPr>
      </p:sp>
      <p:sp>
        <p:nvSpPr>
          <p:cNvPr name="Freeform 4" id="4"/>
          <p:cNvSpPr/>
          <p:nvPr/>
        </p:nvSpPr>
        <p:spPr>
          <a:xfrm flipH="false" flipV="false" rot="0">
            <a:off x="8317586" y="4419290"/>
            <a:ext cx="6634306" cy="3124666"/>
          </a:xfrm>
          <a:custGeom>
            <a:avLst/>
            <a:gdLst/>
            <a:ahLst/>
            <a:cxnLst/>
            <a:rect r="r" b="b" t="t" l="l"/>
            <a:pathLst>
              <a:path h="3124666" w="6634306">
                <a:moveTo>
                  <a:pt x="0" y="0"/>
                </a:moveTo>
                <a:lnTo>
                  <a:pt x="6634306" y="0"/>
                </a:lnTo>
                <a:lnTo>
                  <a:pt x="6634306" y="3124666"/>
                </a:lnTo>
                <a:lnTo>
                  <a:pt x="0" y="3124666"/>
                </a:lnTo>
                <a:lnTo>
                  <a:pt x="0" y="0"/>
                </a:lnTo>
                <a:close/>
              </a:path>
            </a:pathLst>
          </a:custGeom>
          <a:blipFill>
            <a:blip r:embed="rId4"/>
            <a:stretch>
              <a:fillRect l="0" t="0" r="-15260" b="-37656"/>
            </a:stretch>
          </a:blipFill>
        </p:spPr>
      </p:sp>
      <p:sp>
        <p:nvSpPr>
          <p:cNvPr name="TextBox 5" id="5"/>
          <p:cNvSpPr txBox="true"/>
          <p:nvPr/>
        </p:nvSpPr>
        <p:spPr>
          <a:xfrm rot="0">
            <a:off x="4293204" y="2584992"/>
            <a:ext cx="9633401" cy="668655"/>
          </a:xfrm>
          <a:prstGeom prst="rect">
            <a:avLst/>
          </a:prstGeom>
        </p:spPr>
        <p:txBody>
          <a:bodyPr anchor="t" rtlCol="false" tIns="0" lIns="0" bIns="0" rIns="0">
            <a:spAutoFit/>
          </a:bodyPr>
          <a:lstStyle/>
          <a:p>
            <a:pPr algn="ctr">
              <a:lnSpc>
                <a:spcPts val="5309"/>
              </a:lnSpc>
            </a:pPr>
            <a:r>
              <a:rPr lang="en-US" b="true" sz="4500" spc="144">
                <a:solidFill>
                  <a:srgbClr val="FFFFFF"/>
                </a:solidFill>
                <a:latin typeface="Montserrat Heavy"/>
                <a:ea typeface="Montserrat Heavy"/>
                <a:cs typeface="Montserrat Heavy"/>
                <a:sym typeface="Montserrat Heavy"/>
              </a:rPr>
              <a:t>Hacer Cambios y Subirlos</a:t>
            </a:r>
          </a:p>
        </p:txBody>
      </p:sp>
      <p:sp>
        <p:nvSpPr>
          <p:cNvPr name="TextBox 6" id="6"/>
          <p:cNvSpPr txBox="true"/>
          <p:nvPr/>
        </p:nvSpPr>
        <p:spPr>
          <a:xfrm rot="0">
            <a:off x="3431599" y="3769349"/>
            <a:ext cx="12400981" cy="3442970"/>
          </a:xfrm>
          <a:prstGeom prst="rect">
            <a:avLst/>
          </a:prstGeom>
        </p:spPr>
        <p:txBody>
          <a:bodyPr anchor="t" rtlCol="false" tIns="0" lIns="0" bIns="0" rIns="0">
            <a:spAutoFit/>
          </a:bodyPr>
          <a:lstStyle/>
          <a:p>
            <a:pPr algn="l">
              <a:lnSpc>
                <a:spcPts val="3999"/>
              </a:lnSpc>
            </a:pPr>
            <a:r>
              <a:rPr lang="en-US" sz="2499">
                <a:solidFill>
                  <a:srgbClr val="FFFFFF"/>
                </a:solidFill>
                <a:latin typeface="Montserrat"/>
                <a:ea typeface="Montserrat"/>
                <a:cs typeface="Montserrat"/>
                <a:sym typeface="Montserrat"/>
              </a:rPr>
              <a:t>Puedes crear un archivo o modificar uno existente</a:t>
            </a:r>
          </a:p>
          <a:p>
            <a:pPr algn="l">
              <a:lnSpc>
                <a:spcPts val="4800"/>
              </a:lnSpc>
            </a:pPr>
            <a:r>
              <a:rPr lang="en-US" sz="3000">
                <a:solidFill>
                  <a:srgbClr val="FFFFFF"/>
                </a:solidFill>
                <a:latin typeface="Montserrat"/>
                <a:ea typeface="Montserrat"/>
                <a:cs typeface="Montserrat"/>
                <a:sym typeface="Montserrat"/>
              </a:rPr>
              <a:t>Agr</a:t>
            </a:r>
            <a:r>
              <a:rPr lang="en-US" sz="3000">
                <a:solidFill>
                  <a:srgbClr val="FFFFFF"/>
                </a:solidFill>
                <a:latin typeface="Montserrat"/>
                <a:ea typeface="Montserrat"/>
                <a:cs typeface="Montserrat"/>
                <a:sym typeface="Montserrat"/>
              </a:rPr>
              <a:t>egar y hacer commit:</a:t>
            </a:r>
          </a:p>
          <a:p>
            <a:pPr algn="l">
              <a:lnSpc>
                <a:spcPts val="3519"/>
              </a:lnSpc>
            </a:pPr>
            <a:r>
              <a:rPr lang="en-US" sz="2199">
                <a:solidFill>
                  <a:srgbClr val="FFFFFF"/>
                </a:solidFill>
                <a:latin typeface="Montserrat"/>
                <a:ea typeface="Montserrat"/>
                <a:cs typeface="Montserrat"/>
                <a:sym typeface="Montserrat"/>
              </a:rPr>
              <a:t>git</a:t>
            </a:r>
            <a:r>
              <a:rPr lang="en-US" sz="2199">
                <a:solidFill>
                  <a:srgbClr val="FFFFFF"/>
                </a:solidFill>
                <a:latin typeface="Montserrat"/>
                <a:ea typeface="Montserrat"/>
                <a:cs typeface="Montserrat"/>
                <a:sym typeface="Montserrat"/>
              </a:rPr>
              <a:t> add .</a:t>
            </a:r>
          </a:p>
          <a:p>
            <a:pPr algn="l" marL="0" indent="0" lvl="0">
              <a:lnSpc>
                <a:spcPts val="3519"/>
              </a:lnSpc>
            </a:pPr>
            <a:r>
              <a:rPr lang="en-US" sz="2199">
                <a:solidFill>
                  <a:srgbClr val="FFFFFF"/>
                </a:solidFill>
                <a:latin typeface="Montserrat"/>
                <a:ea typeface="Montserrat"/>
                <a:cs typeface="Montserrat"/>
                <a:sym typeface="Montserrat"/>
              </a:rPr>
              <a:t>git commit -m "Nuevo archivo"</a:t>
            </a:r>
          </a:p>
          <a:p>
            <a:pPr algn="l" marL="0" indent="0" lvl="0">
              <a:lnSpc>
                <a:spcPts val="3519"/>
              </a:lnSpc>
            </a:pPr>
          </a:p>
          <a:p>
            <a:pPr algn="l" marL="0" indent="0" lvl="0">
              <a:lnSpc>
                <a:spcPts val="4800"/>
              </a:lnSpc>
            </a:pPr>
            <a:r>
              <a:rPr lang="en-US" sz="3000" u="none">
                <a:solidFill>
                  <a:srgbClr val="FFFFFF"/>
                </a:solidFill>
                <a:latin typeface="Montserrat"/>
                <a:ea typeface="Montserrat"/>
                <a:cs typeface="Montserrat"/>
                <a:sym typeface="Montserrat"/>
              </a:rPr>
              <a:t>Subi</a:t>
            </a:r>
            <a:r>
              <a:rPr lang="en-US" sz="3000" u="none">
                <a:solidFill>
                  <a:srgbClr val="FFFFFF"/>
                </a:solidFill>
                <a:latin typeface="Montserrat"/>
                <a:ea typeface="Montserrat"/>
                <a:cs typeface="Montserrat"/>
                <a:sym typeface="Montserrat"/>
              </a:rPr>
              <a:t>r cambios a GitHub:</a:t>
            </a:r>
          </a:p>
          <a:p>
            <a:pPr algn="l" marL="0" indent="0" lvl="0">
              <a:lnSpc>
                <a:spcPts val="3519"/>
              </a:lnSpc>
            </a:pPr>
            <a:r>
              <a:rPr lang="en-US" sz="2199" u="none">
                <a:solidFill>
                  <a:srgbClr val="FFFFFF"/>
                </a:solidFill>
                <a:latin typeface="Montserrat"/>
                <a:ea typeface="Montserrat"/>
                <a:cs typeface="Montserrat"/>
                <a:sym typeface="Montserrat"/>
              </a:rPr>
              <a:t>git push origin main</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19444" t="0" r="-19444" b="0"/>
            </a:stretch>
          </a:blipFill>
        </p:spPr>
      </p:sp>
      <p:sp>
        <p:nvSpPr>
          <p:cNvPr name="Freeform 3" id="3"/>
          <p:cNvSpPr/>
          <p:nvPr/>
        </p:nvSpPr>
        <p:spPr>
          <a:xfrm flipH="false" flipV="false" rot="0">
            <a:off x="898236" y="639251"/>
            <a:ext cx="16491529" cy="9008498"/>
          </a:xfrm>
          <a:custGeom>
            <a:avLst/>
            <a:gdLst/>
            <a:ahLst/>
            <a:cxnLst/>
            <a:rect r="r" b="b" t="t" l="l"/>
            <a:pathLst>
              <a:path h="9008498" w="16491529">
                <a:moveTo>
                  <a:pt x="0" y="0"/>
                </a:moveTo>
                <a:lnTo>
                  <a:pt x="16491528" y="0"/>
                </a:lnTo>
                <a:lnTo>
                  <a:pt x="16491528" y="9008498"/>
                </a:lnTo>
                <a:lnTo>
                  <a:pt x="0" y="9008498"/>
                </a:lnTo>
                <a:lnTo>
                  <a:pt x="0" y="0"/>
                </a:lnTo>
                <a:close/>
              </a:path>
            </a:pathLst>
          </a:custGeom>
          <a:blipFill>
            <a:blip r:embed="rId3"/>
            <a:stretch>
              <a:fillRect l="0" t="0" r="0" b="0"/>
            </a:stretch>
          </a:blipFill>
          <a:ln cap="sq">
            <a:noFill/>
            <a:prstDash val="solid"/>
            <a:miter/>
          </a:ln>
        </p:spPr>
      </p:sp>
      <p:sp>
        <p:nvSpPr>
          <p:cNvPr name="TextBox 4" id="4"/>
          <p:cNvSpPr txBox="true"/>
          <p:nvPr/>
        </p:nvSpPr>
        <p:spPr>
          <a:xfrm rot="0">
            <a:off x="4293204" y="2584992"/>
            <a:ext cx="9633401" cy="1335405"/>
          </a:xfrm>
          <a:prstGeom prst="rect">
            <a:avLst/>
          </a:prstGeom>
        </p:spPr>
        <p:txBody>
          <a:bodyPr anchor="t" rtlCol="false" tIns="0" lIns="0" bIns="0" rIns="0">
            <a:spAutoFit/>
          </a:bodyPr>
          <a:lstStyle/>
          <a:p>
            <a:pPr algn="ctr">
              <a:lnSpc>
                <a:spcPts val="5309"/>
              </a:lnSpc>
            </a:pPr>
            <a:r>
              <a:rPr lang="en-US" b="true" sz="4500" spc="144">
                <a:solidFill>
                  <a:srgbClr val="FFFFFF"/>
                </a:solidFill>
                <a:latin typeface="Montserrat Heavy"/>
                <a:ea typeface="Montserrat Heavy"/>
                <a:cs typeface="Montserrat Heavy"/>
                <a:sym typeface="Montserrat Heavy"/>
              </a:rPr>
              <a:t>Descargar Cambios desde GitHub</a:t>
            </a:r>
          </a:p>
        </p:txBody>
      </p:sp>
      <p:sp>
        <p:nvSpPr>
          <p:cNvPr name="TextBox 5" id="5"/>
          <p:cNvSpPr txBox="true"/>
          <p:nvPr/>
        </p:nvSpPr>
        <p:spPr>
          <a:xfrm rot="0">
            <a:off x="4293204" y="4129947"/>
            <a:ext cx="9633401" cy="2626995"/>
          </a:xfrm>
          <a:prstGeom prst="rect">
            <a:avLst/>
          </a:prstGeom>
        </p:spPr>
        <p:txBody>
          <a:bodyPr anchor="t" rtlCol="false" tIns="0" lIns="0" bIns="0" rIns="0">
            <a:spAutoFit/>
          </a:bodyPr>
          <a:lstStyle/>
          <a:p>
            <a:pPr algn="ctr">
              <a:lnSpc>
                <a:spcPts val="5600"/>
              </a:lnSpc>
            </a:pPr>
            <a:r>
              <a:rPr lang="en-US" sz="3500">
                <a:solidFill>
                  <a:srgbClr val="FFFFFF"/>
                </a:solidFill>
                <a:latin typeface="Montserrat"/>
                <a:ea typeface="Montserrat"/>
                <a:cs typeface="Montserrat"/>
                <a:sym typeface="Montserrat"/>
              </a:rPr>
              <a:t>Clonar el repositorio si aún no lo tienes</a:t>
            </a:r>
          </a:p>
          <a:p>
            <a:pPr algn="ctr">
              <a:lnSpc>
                <a:spcPts val="3519"/>
              </a:lnSpc>
            </a:pPr>
            <a:r>
              <a:rPr lang="en-US" sz="2199">
                <a:solidFill>
                  <a:srgbClr val="FFFFFF"/>
                </a:solidFill>
                <a:latin typeface="Montserrat"/>
                <a:ea typeface="Montserrat"/>
                <a:cs typeface="Montserrat"/>
                <a:sym typeface="Montserrat"/>
              </a:rPr>
              <a:t> git clone https://github.com/mjdiazdev/prueba.git</a:t>
            </a:r>
          </a:p>
          <a:p>
            <a:pPr algn="ctr">
              <a:lnSpc>
                <a:spcPts val="3519"/>
              </a:lnSpc>
            </a:pPr>
          </a:p>
          <a:p>
            <a:pPr algn="ctr">
              <a:lnSpc>
                <a:spcPts val="4800"/>
              </a:lnSpc>
            </a:pPr>
            <a:r>
              <a:rPr lang="en-US" sz="3000">
                <a:solidFill>
                  <a:srgbClr val="FFFFFF"/>
                </a:solidFill>
                <a:latin typeface="Montserrat"/>
                <a:ea typeface="Montserrat"/>
                <a:cs typeface="Montserrat"/>
                <a:sym typeface="Montserrat"/>
              </a:rPr>
              <a:t>O</a:t>
            </a:r>
            <a:r>
              <a:rPr lang="en-US" sz="3000">
                <a:solidFill>
                  <a:srgbClr val="FFFFFF"/>
                </a:solidFill>
                <a:latin typeface="Montserrat"/>
                <a:ea typeface="Montserrat"/>
                <a:cs typeface="Montserrat"/>
                <a:sym typeface="Montserrat"/>
              </a:rPr>
              <a:t>btener la última versión del repositorio</a:t>
            </a:r>
          </a:p>
          <a:p>
            <a:pPr algn="ctr" marL="0" indent="0" lvl="0">
              <a:lnSpc>
                <a:spcPts val="3519"/>
              </a:lnSpc>
            </a:pPr>
            <a:r>
              <a:rPr lang="en-US" sz="2199">
                <a:solidFill>
                  <a:srgbClr val="FFFFFF"/>
                </a:solidFill>
                <a:latin typeface="Montserrat"/>
                <a:ea typeface="Montserrat"/>
                <a:cs typeface="Montserrat"/>
                <a:sym typeface="Montserrat"/>
              </a:rPr>
              <a:t>  git pull origin main</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19444" t="0" r="-19444" b="0"/>
            </a:stretch>
          </a:blipFill>
        </p:spPr>
      </p:sp>
      <p:sp>
        <p:nvSpPr>
          <p:cNvPr name="Freeform 3" id="3"/>
          <p:cNvSpPr/>
          <p:nvPr/>
        </p:nvSpPr>
        <p:spPr>
          <a:xfrm flipH="false" flipV="false" rot="3995505">
            <a:off x="-6508604" y="799949"/>
            <a:ext cx="15934719" cy="11957678"/>
          </a:xfrm>
          <a:custGeom>
            <a:avLst/>
            <a:gdLst/>
            <a:ahLst/>
            <a:cxnLst/>
            <a:rect r="r" b="b" t="t" l="l"/>
            <a:pathLst>
              <a:path h="11957678" w="15934719">
                <a:moveTo>
                  <a:pt x="0" y="0"/>
                </a:moveTo>
                <a:lnTo>
                  <a:pt x="15934718" y="0"/>
                </a:lnTo>
                <a:lnTo>
                  <a:pt x="15934718" y="11957678"/>
                </a:lnTo>
                <a:lnTo>
                  <a:pt x="0" y="11957678"/>
                </a:lnTo>
                <a:lnTo>
                  <a:pt x="0" y="0"/>
                </a:lnTo>
                <a:close/>
              </a:path>
            </a:pathLst>
          </a:custGeom>
          <a:blipFill>
            <a:blip r:embed="rId3"/>
            <a:stretch>
              <a:fillRect l="0" t="0" r="0" b="0"/>
            </a:stretch>
          </a:blipFill>
        </p:spPr>
      </p:sp>
      <p:sp>
        <p:nvSpPr>
          <p:cNvPr name="TextBox 4" id="4"/>
          <p:cNvSpPr txBox="true"/>
          <p:nvPr/>
        </p:nvSpPr>
        <p:spPr>
          <a:xfrm rot="0">
            <a:off x="6957652" y="3416855"/>
            <a:ext cx="9713933" cy="1786890"/>
          </a:xfrm>
          <a:prstGeom prst="rect">
            <a:avLst/>
          </a:prstGeom>
        </p:spPr>
        <p:txBody>
          <a:bodyPr anchor="t" rtlCol="false" tIns="0" lIns="0" bIns="0" rIns="0">
            <a:spAutoFit/>
          </a:bodyPr>
          <a:lstStyle/>
          <a:p>
            <a:pPr algn="ctr">
              <a:lnSpc>
                <a:spcPts val="7080"/>
              </a:lnSpc>
            </a:pPr>
            <a:r>
              <a:rPr lang="en-US" b="true" sz="6000" spc="192">
                <a:solidFill>
                  <a:srgbClr val="FFFFFF"/>
                </a:solidFill>
                <a:latin typeface="Montserrat Heavy"/>
                <a:ea typeface="Montserrat Heavy"/>
                <a:cs typeface="Montserrat Heavy"/>
                <a:sym typeface="Montserrat Heavy"/>
              </a:rPr>
              <a:t>Gestión de ramas en git</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19444" t="0" r="-19444" b="0"/>
            </a:stretch>
          </a:blipFill>
        </p:spPr>
      </p:sp>
      <p:sp>
        <p:nvSpPr>
          <p:cNvPr name="Freeform 3" id="3"/>
          <p:cNvSpPr/>
          <p:nvPr/>
        </p:nvSpPr>
        <p:spPr>
          <a:xfrm flipH="false" flipV="false" rot="0">
            <a:off x="898236" y="639251"/>
            <a:ext cx="16491529" cy="9008498"/>
          </a:xfrm>
          <a:custGeom>
            <a:avLst/>
            <a:gdLst/>
            <a:ahLst/>
            <a:cxnLst/>
            <a:rect r="r" b="b" t="t" l="l"/>
            <a:pathLst>
              <a:path h="9008498" w="16491529">
                <a:moveTo>
                  <a:pt x="0" y="0"/>
                </a:moveTo>
                <a:lnTo>
                  <a:pt x="16491528" y="0"/>
                </a:lnTo>
                <a:lnTo>
                  <a:pt x="16491528" y="9008498"/>
                </a:lnTo>
                <a:lnTo>
                  <a:pt x="0" y="9008498"/>
                </a:lnTo>
                <a:lnTo>
                  <a:pt x="0" y="0"/>
                </a:lnTo>
                <a:close/>
              </a:path>
            </a:pathLst>
          </a:custGeom>
          <a:blipFill>
            <a:blip r:embed="rId3"/>
            <a:stretch>
              <a:fillRect l="0" t="0" r="0" b="0"/>
            </a:stretch>
          </a:blipFill>
          <a:ln cap="sq">
            <a:noFill/>
            <a:prstDash val="solid"/>
            <a:miter/>
          </a:ln>
        </p:spPr>
      </p:sp>
      <p:sp>
        <p:nvSpPr>
          <p:cNvPr name="Freeform 4" id="4"/>
          <p:cNvSpPr/>
          <p:nvPr/>
        </p:nvSpPr>
        <p:spPr>
          <a:xfrm flipH="false" flipV="false" rot="0">
            <a:off x="9430921" y="3548604"/>
            <a:ext cx="4807999" cy="3641204"/>
          </a:xfrm>
          <a:custGeom>
            <a:avLst/>
            <a:gdLst/>
            <a:ahLst/>
            <a:cxnLst/>
            <a:rect r="r" b="b" t="t" l="l"/>
            <a:pathLst>
              <a:path h="3641204" w="4807999">
                <a:moveTo>
                  <a:pt x="0" y="0"/>
                </a:moveTo>
                <a:lnTo>
                  <a:pt x="4807999" y="0"/>
                </a:lnTo>
                <a:lnTo>
                  <a:pt x="4807999" y="3641205"/>
                </a:lnTo>
                <a:lnTo>
                  <a:pt x="0" y="3641205"/>
                </a:lnTo>
                <a:lnTo>
                  <a:pt x="0" y="0"/>
                </a:lnTo>
                <a:close/>
              </a:path>
            </a:pathLst>
          </a:custGeom>
          <a:blipFill>
            <a:blip r:embed="rId4"/>
            <a:stretch>
              <a:fillRect l="-17217" t="-21837" r="-117834" b="-52745"/>
            </a:stretch>
          </a:blipFill>
        </p:spPr>
      </p:sp>
      <p:sp>
        <p:nvSpPr>
          <p:cNvPr name="TextBox 5" id="5"/>
          <p:cNvSpPr txBox="true"/>
          <p:nvPr/>
        </p:nvSpPr>
        <p:spPr>
          <a:xfrm rot="0">
            <a:off x="4293204" y="2584992"/>
            <a:ext cx="9633401" cy="668655"/>
          </a:xfrm>
          <a:prstGeom prst="rect">
            <a:avLst/>
          </a:prstGeom>
        </p:spPr>
        <p:txBody>
          <a:bodyPr anchor="t" rtlCol="false" tIns="0" lIns="0" bIns="0" rIns="0">
            <a:spAutoFit/>
          </a:bodyPr>
          <a:lstStyle/>
          <a:p>
            <a:pPr algn="ctr">
              <a:lnSpc>
                <a:spcPts val="5309"/>
              </a:lnSpc>
            </a:pPr>
            <a:r>
              <a:rPr lang="en-US" b="true" sz="4500" spc="144">
                <a:solidFill>
                  <a:srgbClr val="FFFFFF"/>
                </a:solidFill>
                <a:latin typeface="Montserrat Heavy"/>
                <a:ea typeface="Montserrat Heavy"/>
                <a:cs typeface="Montserrat Heavy"/>
                <a:sym typeface="Montserrat Heavy"/>
              </a:rPr>
              <a:t>Creación de una Rama</a:t>
            </a:r>
          </a:p>
        </p:txBody>
      </p:sp>
      <p:sp>
        <p:nvSpPr>
          <p:cNvPr name="TextBox 6" id="6"/>
          <p:cNvSpPr txBox="true"/>
          <p:nvPr/>
        </p:nvSpPr>
        <p:spPr>
          <a:xfrm rot="0">
            <a:off x="3106292" y="3434304"/>
            <a:ext cx="6037708" cy="3735070"/>
          </a:xfrm>
          <a:prstGeom prst="rect">
            <a:avLst/>
          </a:prstGeom>
        </p:spPr>
        <p:txBody>
          <a:bodyPr anchor="t" rtlCol="false" tIns="0" lIns="0" bIns="0" rIns="0">
            <a:spAutoFit/>
          </a:bodyPr>
          <a:lstStyle/>
          <a:p>
            <a:pPr algn="ctr">
              <a:lnSpc>
                <a:spcPts val="4800"/>
              </a:lnSpc>
            </a:pPr>
            <a:r>
              <a:rPr lang="en-US" sz="3000">
                <a:solidFill>
                  <a:srgbClr val="FFFFFF"/>
                </a:solidFill>
                <a:latin typeface="Montserrat"/>
                <a:ea typeface="Montserrat"/>
                <a:cs typeface="Montserrat"/>
                <a:sym typeface="Montserrat"/>
              </a:rPr>
              <a:t>1-Verificar en qué rama están:</a:t>
            </a:r>
          </a:p>
          <a:p>
            <a:pPr algn="ctr">
              <a:lnSpc>
                <a:spcPts val="3519"/>
              </a:lnSpc>
            </a:pPr>
            <a:r>
              <a:rPr lang="en-US" sz="2199">
                <a:solidFill>
                  <a:srgbClr val="FFFFFF"/>
                </a:solidFill>
                <a:latin typeface="Montserrat"/>
                <a:ea typeface="Montserrat"/>
                <a:cs typeface="Montserrat"/>
                <a:sym typeface="Montserrat"/>
              </a:rPr>
              <a:t>git branch</a:t>
            </a:r>
          </a:p>
          <a:p>
            <a:pPr algn="ctr">
              <a:lnSpc>
                <a:spcPts val="4800"/>
              </a:lnSpc>
            </a:pPr>
            <a:r>
              <a:rPr lang="en-US" sz="3000">
                <a:solidFill>
                  <a:srgbClr val="FFFFFF"/>
                </a:solidFill>
                <a:latin typeface="Montserrat"/>
                <a:ea typeface="Montserrat"/>
                <a:cs typeface="Montserrat"/>
                <a:sym typeface="Montserrat"/>
              </a:rPr>
              <a:t>2-Crear una nueva rama llamada nueva:</a:t>
            </a:r>
          </a:p>
          <a:p>
            <a:pPr algn="ctr">
              <a:lnSpc>
                <a:spcPts val="3519"/>
              </a:lnSpc>
            </a:pPr>
            <a:r>
              <a:rPr lang="en-US" sz="2199">
                <a:solidFill>
                  <a:srgbClr val="FFFFFF"/>
                </a:solidFill>
                <a:latin typeface="Montserrat"/>
                <a:ea typeface="Montserrat"/>
                <a:cs typeface="Montserrat"/>
                <a:sym typeface="Montserrat"/>
              </a:rPr>
              <a:t>git branch nueva</a:t>
            </a:r>
          </a:p>
          <a:p>
            <a:pPr algn="ctr">
              <a:lnSpc>
                <a:spcPts val="4800"/>
              </a:lnSpc>
            </a:pPr>
            <a:r>
              <a:rPr lang="en-US" sz="3000">
                <a:solidFill>
                  <a:srgbClr val="FFFFFF"/>
                </a:solidFill>
                <a:latin typeface="Montserrat"/>
                <a:ea typeface="Montserrat"/>
                <a:cs typeface="Montserrat"/>
                <a:sym typeface="Montserrat"/>
              </a:rPr>
              <a:t>3-Cambiarse a la nueva rama:</a:t>
            </a:r>
          </a:p>
          <a:p>
            <a:pPr algn="ctr" marL="0" indent="0" lvl="0">
              <a:lnSpc>
                <a:spcPts val="3519"/>
              </a:lnSpc>
            </a:pPr>
            <a:r>
              <a:rPr lang="en-US" sz="2199">
                <a:solidFill>
                  <a:srgbClr val="FFFFFF"/>
                </a:solidFill>
                <a:latin typeface="Montserrat"/>
                <a:ea typeface="Montserrat"/>
                <a:cs typeface="Montserrat"/>
                <a:sym typeface="Montserrat"/>
              </a:rPr>
              <a:t>git checkout nueva</a:t>
            </a:r>
          </a:p>
        </p:txBody>
      </p:sp>
      <p:sp>
        <p:nvSpPr>
          <p:cNvPr name="TextBox 7" id="7"/>
          <p:cNvSpPr txBox="true"/>
          <p:nvPr/>
        </p:nvSpPr>
        <p:spPr>
          <a:xfrm rot="0">
            <a:off x="11658644" y="8812816"/>
            <a:ext cx="6037708" cy="1174750"/>
          </a:xfrm>
          <a:prstGeom prst="rect">
            <a:avLst/>
          </a:prstGeom>
        </p:spPr>
        <p:txBody>
          <a:bodyPr anchor="t" rtlCol="false" tIns="0" lIns="0" bIns="0" rIns="0">
            <a:spAutoFit/>
          </a:bodyPr>
          <a:lstStyle/>
          <a:p>
            <a:pPr algn="ctr" marL="0" indent="0" lvl="0">
              <a:lnSpc>
                <a:spcPts val="3200"/>
              </a:lnSpc>
            </a:pPr>
            <a:r>
              <a:rPr lang="en-US" sz="2000">
                <a:solidFill>
                  <a:srgbClr val="FFFFFF"/>
                </a:solidFill>
                <a:latin typeface="Montserrat"/>
                <a:ea typeface="Montserrat"/>
                <a:cs typeface="Montserrat"/>
                <a:sym typeface="Montserrat"/>
              </a:rPr>
              <a:t> Alternativa rápida (crear y cambiar de rama en un solo paso):</a:t>
            </a:r>
          </a:p>
          <a:p>
            <a:pPr algn="ctr" marL="0" indent="0" lvl="0">
              <a:lnSpc>
                <a:spcPts val="3200"/>
              </a:lnSpc>
            </a:pPr>
            <a:r>
              <a:rPr lang="en-US" sz="2000" u="none">
                <a:solidFill>
                  <a:srgbClr val="FFFFFF"/>
                </a:solidFill>
                <a:latin typeface="Montserrat"/>
                <a:ea typeface="Montserrat"/>
                <a:cs typeface="Montserrat"/>
                <a:sym typeface="Montserrat"/>
              </a:rPr>
              <a:t>git checkout -b nueva</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19444" t="0" r="-19444" b="0"/>
            </a:stretch>
          </a:blipFill>
        </p:spPr>
      </p:sp>
      <p:sp>
        <p:nvSpPr>
          <p:cNvPr name="Freeform 3" id="3"/>
          <p:cNvSpPr/>
          <p:nvPr/>
        </p:nvSpPr>
        <p:spPr>
          <a:xfrm flipH="false" flipV="false" rot="0">
            <a:off x="8252622" y="890466"/>
            <a:ext cx="1782756" cy="1231607"/>
          </a:xfrm>
          <a:custGeom>
            <a:avLst/>
            <a:gdLst/>
            <a:ahLst/>
            <a:cxnLst/>
            <a:rect r="r" b="b" t="t" l="l"/>
            <a:pathLst>
              <a:path h="1231607" w="1782756">
                <a:moveTo>
                  <a:pt x="0" y="0"/>
                </a:moveTo>
                <a:lnTo>
                  <a:pt x="1782756" y="0"/>
                </a:lnTo>
                <a:lnTo>
                  <a:pt x="1782756" y="1231607"/>
                </a:lnTo>
                <a:lnTo>
                  <a:pt x="0" y="1231607"/>
                </a:lnTo>
                <a:lnTo>
                  <a:pt x="0" y="0"/>
                </a:lnTo>
                <a:close/>
              </a:path>
            </a:pathLst>
          </a:custGeom>
          <a:blipFill>
            <a:blip r:embed="rId3"/>
            <a:stretch>
              <a:fillRect l="0" t="0" r="0" b="0"/>
            </a:stretch>
          </a:blipFill>
          <a:ln cap="sq">
            <a:noFill/>
            <a:prstDash val="solid"/>
            <a:miter/>
          </a:ln>
        </p:spPr>
      </p:sp>
      <p:sp>
        <p:nvSpPr>
          <p:cNvPr name="TextBox 4" id="4"/>
          <p:cNvSpPr txBox="true"/>
          <p:nvPr/>
        </p:nvSpPr>
        <p:spPr>
          <a:xfrm rot="0">
            <a:off x="2304056" y="3864586"/>
            <a:ext cx="13472993" cy="5793401"/>
          </a:xfrm>
          <a:prstGeom prst="rect">
            <a:avLst/>
          </a:prstGeom>
        </p:spPr>
        <p:txBody>
          <a:bodyPr anchor="t" rtlCol="false" tIns="0" lIns="0" bIns="0" rIns="0">
            <a:spAutoFit/>
          </a:bodyPr>
          <a:lstStyle/>
          <a:p>
            <a:pPr algn="ctr">
              <a:lnSpc>
                <a:spcPts val="5124"/>
              </a:lnSpc>
            </a:pPr>
            <a:r>
              <a:rPr lang="en-US" b="true" sz="3285" spc="3">
                <a:solidFill>
                  <a:srgbClr val="FFFFFF"/>
                </a:solidFill>
                <a:latin typeface="Montserrat Ultra-Bold"/>
                <a:ea typeface="Montserrat Ultra-Bold"/>
                <a:cs typeface="Montserrat Ultra-Bold"/>
                <a:sym typeface="Montserrat Ultra-Bold"/>
              </a:rPr>
              <a:t>Es una herramienta que registra los cambios en archivos a lo largo del tiempo.</a:t>
            </a:r>
          </a:p>
          <a:p>
            <a:pPr algn="ctr">
              <a:lnSpc>
                <a:spcPts val="5124"/>
              </a:lnSpc>
            </a:pPr>
          </a:p>
          <a:p>
            <a:pPr algn="ctr">
              <a:lnSpc>
                <a:spcPts val="5124"/>
              </a:lnSpc>
            </a:pPr>
            <a:r>
              <a:rPr lang="en-US" b="true" sz="3285" spc="3">
                <a:solidFill>
                  <a:srgbClr val="FFFFFF"/>
                </a:solidFill>
                <a:latin typeface="Montserrat Ultra-Bold"/>
                <a:ea typeface="Montserrat Ultra-Bold"/>
                <a:cs typeface="Montserrat Ultra-Bold"/>
                <a:sym typeface="Montserrat Ultra-Bold"/>
              </a:rPr>
              <a:t>Permite colaborar con otros desarrolladores de manera eficiente.</a:t>
            </a:r>
          </a:p>
          <a:p>
            <a:pPr algn="ctr">
              <a:lnSpc>
                <a:spcPts val="5124"/>
              </a:lnSpc>
            </a:pPr>
          </a:p>
          <a:p>
            <a:pPr algn="ctr">
              <a:lnSpc>
                <a:spcPts val="5124"/>
              </a:lnSpc>
            </a:pPr>
            <a:r>
              <a:rPr lang="en-US" b="true" sz="3285" spc="3">
                <a:solidFill>
                  <a:srgbClr val="FFFFFF"/>
                </a:solidFill>
                <a:latin typeface="Montserrat Ultra-Bold"/>
                <a:ea typeface="Montserrat Ultra-Bold"/>
                <a:cs typeface="Montserrat Ultra-Bold"/>
                <a:sym typeface="Montserrat Ultra-Bold"/>
              </a:rPr>
              <a:t>Facilita la recuperación de versiones anteriores de un archivo.</a:t>
            </a:r>
          </a:p>
          <a:p>
            <a:pPr algn="ctr" marL="0" indent="0" lvl="0">
              <a:lnSpc>
                <a:spcPts val="5124"/>
              </a:lnSpc>
            </a:pPr>
          </a:p>
        </p:txBody>
      </p:sp>
      <p:sp>
        <p:nvSpPr>
          <p:cNvPr name="TextBox 5" id="5"/>
          <p:cNvSpPr txBox="true"/>
          <p:nvPr/>
        </p:nvSpPr>
        <p:spPr>
          <a:xfrm rot="0">
            <a:off x="5780812" y="2311138"/>
            <a:ext cx="7125547" cy="987045"/>
          </a:xfrm>
          <a:prstGeom prst="rect">
            <a:avLst/>
          </a:prstGeom>
        </p:spPr>
        <p:txBody>
          <a:bodyPr anchor="t" rtlCol="false" tIns="0" lIns="0" bIns="0" rIns="0">
            <a:spAutoFit/>
          </a:bodyPr>
          <a:lstStyle/>
          <a:p>
            <a:pPr algn="ctr" marL="0" indent="0" lvl="0">
              <a:lnSpc>
                <a:spcPts val="8070"/>
              </a:lnSpc>
              <a:spcBef>
                <a:spcPct val="0"/>
              </a:spcBef>
            </a:pPr>
            <a:r>
              <a:rPr lang="en-US" sz="5764">
                <a:solidFill>
                  <a:srgbClr val="FFFFFF"/>
                </a:solidFill>
                <a:latin typeface="Holiday"/>
                <a:ea typeface="Holiday"/>
                <a:cs typeface="Holiday"/>
                <a:sym typeface="Holiday"/>
              </a:rPr>
              <a:t>Sistema de control de versiones</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19444" t="0" r="-19444" b="0"/>
            </a:stretch>
          </a:blipFill>
        </p:spPr>
      </p:sp>
      <p:sp>
        <p:nvSpPr>
          <p:cNvPr name="Freeform 3" id="3"/>
          <p:cNvSpPr/>
          <p:nvPr/>
        </p:nvSpPr>
        <p:spPr>
          <a:xfrm flipH="false" flipV="false" rot="0">
            <a:off x="-1173831" y="639251"/>
            <a:ext cx="20213202" cy="9008498"/>
          </a:xfrm>
          <a:custGeom>
            <a:avLst/>
            <a:gdLst/>
            <a:ahLst/>
            <a:cxnLst/>
            <a:rect r="r" b="b" t="t" l="l"/>
            <a:pathLst>
              <a:path h="9008498" w="20213202">
                <a:moveTo>
                  <a:pt x="0" y="0"/>
                </a:moveTo>
                <a:lnTo>
                  <a:pt x="20213202" y="0"/>
                </a:lnTo>
                <a:lnTo>
                  <a:pt x="20213202" y="9008498"/>
                </a:lnTo>
                <a:lnTo>
                  <a:pt x="0" y="9008498"/>
                </a:lnTo>
                <a:lnTo>
                  <a:pt x="0" y="0"/>
                </a:lnTo>
                <a:close/>
              </a:path>
            </a:pathLst>
          </a:custGeom>
          <a:blipFill>
            <a:blip r:embed="rId3"/>
            <a:stretch>
              <a:fillRect l="0" t="-11283" r="0" b="-11283"/>
            </a:stretch>
          </a:blipFill>
          <a:ln cap="sq">
            <a:noFill/>
            <a:prstDash val="solid"/>
            <a:miter/>
          </a:ln>
        </p:spPr>
      </p:sp>
      <p:sp>
        <p:nvSpPr>
          <p:cNvPr name="Freeform 4" id="4"/>
          <p:cNvSpPr/>
          <p:nvPr/>
        </p:nvSpPr>
        <p:spPr>
          <a:xfrm flipH="false" flipV="false" rot="0">
            <a:off x="2397422" y="5832815"/>
            <a:ext cx="4920688" cy="1640484"/>
          </a:xfrm>
          <a:custGeom>
            <a:avLst/>
            <a:gdLst/>
            <a:ahLst/>
            <a:cxnLst/>
            <a:rect r="r" b="b" t="t" l="l"/>
            <a:pathLst>
              <a:path h="1640484" w="4920688">
                <a:moveTo>
                  <a:pt x="0" y="0"/>
                </a:moveTo>
                <a:lnTo>
                  <a:pt x="4920687" y="0"/>
                </a:lnTo>
                <a:lnTo>
                  <a:pt x="4920687" y="1640484"/>
                </a:lnTo>
                <a:lnTo>
                  <a:pt x="0" y="1640484"/>
                </a:lnTo>
                <a:lnTo>
                  <a:pt x="0" y="0"/>
                </a:lnTo>
                <a:close/>
              </a:path>
            </a:pathLst>
          </a:custGeom>
          <a:blipFill>
            <a:blip r:embed="rId4"/>
            <a:stretch>
              <a:fillRect l="0" t="0" r="-152881" b="-326670"/>
            </a:stretch>
          </a:blipFill>
        </p:spPr>
      </p:sp>
      <p:sp>
        <p:nvSpPr>
          <p:cNvPr name="Freeform 5" id="5"/>
          <p:cNvSpPr/>
          <p:nvPr/>
        </p:nvSpPr>
        <p:spPr>
          <a:xfrm flipH="false" flipV="false" rot="0">
            <a:off x="9640278" y="5414350"/>
            <a:ext cx="4582457" cy="1517780"/>
          </a:xfrm>
          <a:custGeom>
            <a:avLst/>
            <a:gdLst/>
            <a:ahLst/>
            <a:cxnLst/>
            <a:rect r="r" b="b" t="t" l="l"/>
            <a:pathLst>
              <a:path h="1517780" w="4582457">
                <a:moveTo>
                  <a:pt x="0" y="0"/>
                </a:moveTo>
                <a:lnTo>
                  <a:pt x="4582457" y="0"/>
                </a:lnTo>
                <a:lnTo>
                  <a:pt x="4582457" y="1517780"/>
                </a:lnTo>
                <a:lnTo>
                  <a:pt x="0" y="1517780"/>
                </a:lnTo>
                <a:lnTo>
                  <a:pt x="0" y="0"/>
                </a:lnTo>
                <a:close/>
              </a:path>
            </a:pathLst>
          </a:custGeom>
          <a:blipFill>
            <a:blip r:embed="rId5"/>
            <a:stretch>
              <a:fillRect l="-151470" t="-275633" r="-120326" b="-255786"/>
            </a:stretch>
          </a:blipFill>
        </p:spPr>
      </p:sp>
      <p:sp>
        <p:nvSpPr>
          <p:cNvPr name="Freeform 6" id="6"/>
          <p:cNvSpPr/>
          <p:nvPr/>
        </p:nvSpPr>
        <p:spPr>
          <a:xfrm flipH="false" flipV="false" rot="0">
            <a:off x="9926400" y="7113105"/>
            <a:ext cx="3968033" cy="2015205"/>
          </a:xfrm>
          <a:custGeom>
            <a:avLst/>
            <a:gdLst/>
            <a:ahLst/>
            <a:cxnLst/>
            <a:rect r="r" b="b" t="t" l="l"/>
            <a:pathLst>
              <a:path h="2015205" w="3968033">
                <a:moveTo>
                  <a:pt x="0" y="0"/>
                </a:moveTo>
                <a:lnTo>
                  <a:pt x="3968033" y="0"/>
                </a:lnTo>
                <a:lnTo>
                  <a:pt x="3968033" y="2015205"/>
                </a:lnTo>
                <a:lnTo>
                  <a:pt x="0" y="2015205"/>
                </a:lnTo>
                <a:lnTo>
                  <a:pt x="0" y="0"/>
                </a:lnTo>
                <a:close/>
              </a:path>
            </a:pathLst>
          </a:custGeom>
          <a:blipFill>
            <a:blip r:embed="rId6"/>
            <a:stretch>
              <a:fillRect l="-126153" t="-147029" r="-83138" b="-95537"/>
            </a:stretch>
          </a:blipFill>
        </p:spPr>
      </p:sp>
      <p:sp>
        <p:nvSpPr>
          <p:cNvPr name="TextBox 7" id="7"/>
          <p:cNvSpPr txBox="true"/>
          <p:nvPr/>
        </p:nvSpPr>
        <p:spPr>
          <a:xfrm rot="0">
            <a:off x="4261032" y="1315882"/>
            <a:ext cx="9633401" cy="1335405"/>
          </a:xfrm>
          <a:prstGeom prst="rect">
            <a:avLst/>
          </a:prstGeom>
        </p:spPr>
        <p:txBody>
          <a:bodyPr anchor="t" rtlCol="false" tIns="0" lIns="0" bIns="0" rIns="0">
            <a:spAutoFit/>
          </a:bodyPr>
          <a:lstStyle/>
          <a:p>
            <a:pPr algn="ctr">
              <a:lnSpc>
                <a:spcPts val="5309"/>
              </a:lnSpc>
            </a:pPr>
            <a:r>
              <a:rPr lang="en-US" b="true" sz="4500" spc="144">
                <a:solidFill>
                  <a:srgbClr val="FFFFFF"/>
                </a:solidFill>
                <a:latin typeface="Montserrat Heavy"/>
                <a:ea typeface="Montserrat Heavy"/>
                <a:cs typeface="Montserrat Heavy"/>
                <a:sym typeface="Montserrat Heavy"/>
              </a:rPr>
              <a:t>Hacer Cambios en la Nueva Rama</a:t>
            </a:r>
          </a:p>
        </p:txBody>
      </p:sp>
      <p:sp>
        <p:nvSpPr>
          <p:cNvPr name="TextBox 8" id="8"/>
          <p:cNvSpPr txBox="true"/>
          <p:nvPr/>
        </p:nvSpPr>
        <p:spPr>
          <a:xfrm rot="0">
            <a:off x="7625155" y="2717892"/>
            <a:ext cx="8612703" cy="2954020"/>
          </a:xfrm>
          <a:prstGeom prst="rect">
            <a:avLst/>
          </a:prstGeom>
        </p:spPr>
        <p:txBody>
          <a:bodyPr anchor="t" rtlCol="false" tIns="0" lIns="0" bIns="0" rIns="0">
            <a:spAutoFit/>
          </a:bodyPr>
          <a:lstStyle/>
          <a:p>
            <a:pPr algn="ctr">
              <a:lnSpc>
                <a:spcPts val="4800"/>
              </a:lnSpc>
            </a:pPr>
            <a:r>
              <a:rPr lang="en-US" sz="3000">
                <a:solidFill>
                  <a:srgbClr val="FFFFFF"/>
                </a:solidFill>
                <a:latin typeface="Montserrat"/>
                <a:ea typeface="Montserrat"/>
                <a:cs typeface="Montserrat"/>
                <a:sym typeface="Montserrat"/>
              </a:rPr>
              <a:t>2-Agregar y hacer commit de los cambios:</a:t>
            </a:r>
          </a:p>
          <a:p>
            <a:pPr algn="ctr">
              <a:lnSpc>
                <a:spcPts val="3519"/>
              </a:lnSpc>
            </a:pPr>
            <a:r>
              <a:rPr lang="en-US" sz="2199">
                <a:solidFill>
                  <a:srgbClr val="FFFFFF"/>
                </a:solidFill>
                <a:latin typeface="Montserrat"/>
                <a:ea typeface="Montserrat"/>
                <a:cs typeface="Montserrat"/>
                <a:sym typeface="Montserrat"/>
              </a:rPr>
              <a:t>git add .</a:t>
            </a:r>
          </a:p>
          <a:p>
            <a:pPr algn="ctr">
              <a:lnSpc>
                <a:spcPts val="3519"/>
              </a:lnSpc>
            </a:pPr>
            <a:r>
              <a:rPr lang="en-US" sz="2199">
                <a:solidFill>
                  <a:srgbClr val="FFFFFF"/>
                </a:solidFill>
                <a:latin typeface="Montserrat"/>
                <a:ea typeface="Montserrat"/>
                <a:cs typeface="Montserrat"/>
                <a:sym typeface="Montserrat"/>
              </a:rPr>
              <a:t>git commit -m "Agregando cambios en la nueva rama"</a:t>
            </a:r>
          </a:p>
          <a:p>
            <a:pPr algn="ctr">
              <a:lnSpc>
                <a:spcPts val="4800"/>
              </a:lnSpc>
            </a:pPr>
            <a:r>
              <a:rPr lang="en-US" sz="3000">
                <a:solidFill>
                  <a:srgbClr val="FFFFFF"/>
                </a:solidFill>
                <a:latin typeface="Montserrat"/>
                <a:ea typeface="Montserrat"/>
                <a:cs typeface="Montserrat"/>
                <a:sym typeface="Montserrat"/>
              </a:rPr>
              <a:t>3</a:t>
            </a:r>
            <a:r>
              <a:rPr lang="en-US" sz="3000">
                <a:solidFill>
                  <a:srgbClr val="FFFFFF"/>
                </a:solidFill>
                <a:latin typeface="Montserrat"/>
                <a:ea typeface="Montserrat"/>
                <a:cs typeface="Montserrat"/>
                <a:sym typeface="Montserrat"/>
              </a:rPr>
              <a:t>-Subir la nueva rama al repositorio remoto:</a:t>
            </a:r>
          </a:p>
          <a:p>
            <a:pPr algn="ctr" marL="0" indent="0" lvl="0">
              <a:lnSpc>
                <a:spcPts val="3519"/>
              </a:lnSpc>
            </a:pPr>
            <a:r>
              <a:rPr lang="en-US" sz="2199">
                <a:solidFill>
                  <a:srgbClr val="FFFFFF"/>
                </a:solidFill>
                <a:latin typeface="Montserrat"/>
                <a:ea typeface="Montserrat"/>
                <a:cs typeface="Montserrat"/>
                <a:sym typeface="Montserrat"/>
              </a:rPr>
              <a:t>git push origin nueva</a:t>
            </a:r>
          </a:p>
          <a:p>
            <a:pPr algn="ctr" marL="0" indent="0" lvl="0">
              <a:lnSpc>
                <a:spcPts val="3519"/>
              </a:lnSpc>
            </a:pPr>
          </a:p>
        </p:txBody>
      </p:sp>
      <p:sp>
        <p:nvSpPr>
          <p:cNvPr name="TextBox 9" id="9"/>
          <p:cNvSpPr txBox="true"/>
          <p:nvPr/>
        </p:nvSpPr>
        <p:spPr>
          <a:xfrm rot="0">
            <a:off x="2090376" y="3774780"/>
            <a:ext cx="5534779" cy="1639570"/>
          </a:xfrm>
          <a:prstGeom prst="rect">
            <a:avLst/>
          </a:prstGeom>
        </p:spPr>
        <p:txBody>
          <a:bodyPr anchor="t" rtlCol="false" tIns="0" lIns="0" bIns="0" rIns="0">
            <a:spAutoFit/>
          </a:bodyPr>
          <a:lstStyle/>
          <a:p>
            <a:pPr algn="ctr">
              <a:lnSpc>
                <a:spcPts val="4800"/>
              </a:lnSpc>
            </a:pPr>
            <a:r>
              <a:rPr lang="en-US" sz="3000">
                <a:solidFill>
                  <a:srgbClr val="FFFFFF"/>
                </a:solidFill>
                <a:latin typeface="Montserrat"/>
                <a:ea typeface="Montserrat"/>
                <a:cs typeface="Montserrat"/>
                <a:sym typeface="Montserrat"/>
              </a:rPr>
              <a:t>1-Agregar una linea a README.md </a:t>
            </a:r>
          </a:p>
          <a:p>
            <a:pPr algn="ctr" marL="0" indent="0" lvl="0">
              <a:lnSpc>
                <a:spcPts val="3519"/>
              </a:lnSpc>
            </a:pPr>
            <a:r>
              <a:rPr lang="en-US" sz="2199">
                <a:solidFill>
                  <a:srgbClr val="FFFFFF"/>
                </a:solidFill>
                <a:latin typeface="Montserrat"/>
                <a:ea typeface="Montserrat"/>
                <a:cs typeface="Montserrat"/>
                <a:sym typeface="Montserrat"/>
              </a:rPr>
              <a:t>git branch</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19444" t="0" r="-19444" b="0"/>
            </a:stretch>
          </a:blipFill>
        </p:spPr>
      </p:sp>
      <p:sp>
        <p:nvSpPr>
          <p:cNvPr name="Freeform 3" id="3"/>
          <p:cNvSpPr/>
          <p:nvPr/>
        </p:nvSpPr>
        <p:spPr>
          <a:xfrm flipH="false" flipV="false" rot="0">
            <a:off x="-1173831" y="639251"/>
            <a:ext cx="20213202" cy="9008498"/>
          </a:xfrm>
          <a:custGeom>
            <a:avLst/>
            <a:gdLst/>
            <a:ahLst/>
            <a:cxnLst/>
            <a:rect r="r" b="b" t="t" l="l"/>
            <a:pathLst>
              <a:path h="9008498" w="20213202">
                <a:moveTo>
                  <a:pt x="0" y="0"/>
                </a:moveTo>
                <a:lnTo>
                  <a:pt x="20213202" y="0"/>
                </a:lnTo>
                <a:lnTo>
                  <a:pt x="20213202" y="9008498"/>
                </a:lnTo>
                <a:lnTo>
                  <a:pt x="0" y="9008498"/>
                </a:lnTo>
                <a:lnTo>
                  <a:pt x="0" y="0"/>
                </a:lnTo>
                <a:close/>
              </a:path>
            </a:pathLst>
          </a:custGeom>
          <a:blipFill>
            <a:blip r:embed="rId3"/>
            <a:stretch>
              <a:fillRect l="0" t="-11283" r="0" b="-11283"/>
            </a:stretch>
          </a:blipFill>
          <a:ln cap="sq">
            <a:noFill/>
            <a:prstDash val="solid"/>
            <a:miter/>
          </a:ln>
        </p:spPr>
      </p:sp>
      <p:sp>
        <p:nvSpPr>
          <p:cNvPr name="Freeform 4" id="4"/>
          <p:cNvSpPr/>
          <p:nvPr/>
        </p:nvSpPr>
        <p:spPr>
          <a:xfrm flipH="false" flipV="false" rot="0">
            <a:off x="1591399" y="4546267"/>
            <a:ext cx="5296497" cy="2731206"/>
          </a:xfrm>
          <a:custGeom>
            <a:avLst/>
            <a:gdLst/>
            <a:ahLst/>
            <a:cxnLst/>
            <a:rect r="r" b="b" t="t" l="l"/>
            <a:pathLst>
              <a:path h="2731206" w="5296497">
                <a:moveTo>
                  <a:pt x="0" y="0"/>
                </a:moveTo>
                <a:lnTo>
                  <a:pt x="5296497" y="0"/>
                </a:lnTo>
                <a:lnTo>
                  <a:pt x="5296497" y="2731205"/>
                </a:lnTo>
                <a:lnTo>
                  <a:pt x="0" y="2731205"/>
                </a:lnTo>
                <a:lnTo>
                  <a:pt x="0" y="0"/>
                </a:lnTo>
                <a:close/>
              </a:path>
            </a:pathLst>
          </a:custGeom>
          <a:blipFill>
            <a:blip r:embed="rId4"/>
            <a:stretch>
              <a:fillRect l="-15299" t="-45625" r="-45681" b="-29976"/>
            </a:stretch>
          </a:blipFill>
        </p:spPr>
      </p:sp>
      <p:sp>
        <p:nvSpPr>
          <p:cNvPr name="Freeform 5" id="5"/>
          <p:cNvSpPr/>
          <p:nvPr/>
        </p:nvSpPr>
        <p:spPr>
          <a:xfrm flipH="false" flipV="false" rot="0">
            <a:off x="10637280" y="2984933"/>
            <a:ext cx="5580429" cy="2478317"/>
          </a:xfrm>
          <a:custGeom>
            <a:avLst/>
            <a:gdLst/>
            <a:ahLst/>
            <a:cxnLst/>
            <a:rect r="r" b="b" t="t" l="l"/>
            <a:pathLst>
              <a:path h="2478317" w="5580429">
                <a:moveTo>
                  <a:pt x="0" y="0"/>
                </a:moveTo>
                <a:lnTo>
                  <a:pt x="5580429" y="0"/>
                </a:lnTo>
                <a:lnTo>
                  <a:pt x="5580429" y="2478317"/>
                </a:lnTo>
                <a:lnTo>
                  <a:pt x="0" y="2478317"/>
                </a:lnTo>
                <a:lnTo>
                  <a:pt x="0" y="0"/>
                </a:lnTo>
                <a:close/>
              </a:path>
            </a:pathLst>
          </a:custGeom>
          <a:blipFill>
            <a:blip r:embed="rId5"/>
            <a:stretch>
              <a:fillRect l="-18473" t="-90150" r="-51245" b="-24813"/>
            </a:stretch>
          </a:blipFill>
        </p:spPr>
      </p:sp>
      <p:sp>
        <p:nvSpPr>
          <p:cNvPr name="Freeform 6" id="6"/>
          <p:cNvSpPr/>
          <p:nvPr/>
        </p:nvSpPr>
        <p:spPr>
          <a:xfrm flipH="false" flipV="false" rot="0">
            <a:off x="10637280" y="5911869"/>
            <a:ext cx="5455188" cy="2613264"/>
          </a:xfrm>
          <a:custGeom>
            <a:avLst/>
            <a:gdLst/>
            <a:ahLst/>
            <a:cxnLst/>
            <a:rect r="r" b="b" t="t" l="l"/>
            <a:pathLst>
              <a:path h="2613264" w="5455188">
                <a:moveTo>
                  <a:pt x="0" y="0"/>
                </a:moveTo>
                <a:lnTo>
                  <a:pt x="5455189" y="0"/>
                </a:lnTo>
                <a:lnTo>
                  <a:pt x="5455189" y="2613264"/>
                </a:lnTo>
                <a:lnTo>
                  <a:pt x="0" y="2613264"/>
                </a:lnTo>
                <a:lnTo>
                  <a:pt x="0" y="0"/>
                </a:lnTo>
                <a:close/>
              </a:path>
            </a:pathLst>
          </a:custGeom>
          <a:blipFill>
            <a:blip r:embed="rId6"/>
            <a:stretch>
              <a:fillRect l="-18203" t="-82524" r="-49991" b="-14973"/>
            </a:stretch>
          </a:blipFill>
        </p:spPr>
      </p:sp>
      <p:sp>
        <p:nvSpPr>
          <p:cNvPr name="TextBox 7" id="7"/>
          <p:cNvSpPr txBox="true"/>
          <p:nvPr/>
        </p:nvSpPr>
        <p:spPr>
          <a:xfrm rot="0">
            <a:off x="4327299" y="1383649"/>
            <a:ext cx="9633401" cy="1335405"/>
          </a:xfrm>
          <a:prstGeom prst="rect">
            <a:avLst/>
          </a:prstGeom>
        </p:spPr>
        <p:txBody>
          <a:bodyPr anchor="t" rtlCol="false" tIns="0" lIns="0" bIns="0" rIns="0">
            <a:spAutoFit/>
          </a:bodyPr>
          <a:lstStyle/>
          <a:p>
            <a:pPr algn="ctr">
              <a:lnSpc>
                <a:spcPts val="5309"/>
              </a:lnSpc>
            </a:pPr>
            <a:r>
              <a:rPr lang="en-US" b="true" sz="4500" spc="144">
                <a:solidFill>
                  <a:srgbClr val="FFFFFF"/>
                </a:solidFill>
                <a:latin typeface="Montserrat Heavy"/>
                <a:ea typeface="Montserrat Heavy"/>
                <a:cs typeface="Montserrat Heavy"/>
                <a:sym typeface="Montserrat Heavy"/>
              </a:rPr>
              <a:t>Observar los cambios en github</a:t>
            </a:r>
          </a:p>
        </p:txBody>
      </p:sp>
      <p:sp>
        <p:nvSpPr>
          <p:cNvPr name="TextBox 8" id="8"/>
          <p:cNvSpPr txBox="true"/>
          <p:nvPr/>
        </p:nvSpPr>
        <p:spPr>
          <a:xfrm rot="0">
            <a:off x="7650720" y="2980400"/>
            <a:ext cx="2738495" cy="2482850"/>
          </a:xfrm>
          <a:prstGeom prst="rect">
            <a:avLst/>
          </a:prstGeom>
        </p:spPr>
        <p:txBody>
          <a:bodyPr anchor="t" rtlCol="false" tIns="0" lIns="0" bIns="0" rIns="0">
            <a:spAutoFit/>
          </a:bodyPr>
          <a:lstStyle/>
          <a:p>
            <a:pPr algn="ctr" marL="0" indent="0" lvl="0">
              <a:lnSpc>
                <a:spcPts val="3999"/>
              </a:lnSpc>
            </a:pPr>
            <a:r>
              <a:rPr lang="en-US" sz="2499">
                <a:solidFill>
                  <a:srgbClr val="FFFFFF"/>
                </a:solidFill>
                <a:latin typeface="Montserrat"/>
                <a:ea typeface="Montserrat"/>
                <a:cs typeface="Montserrat"/>
                <a:sym typeface="Montserrat"/>
              </a:rPr>
              <a:t>Podrán observar que la rama main está igual que como la dejaron</a:t>
            </a:r>
          </a:p>
        </p:txBody>
      </p:sp>
      <p:sp>
        <p:nvSpPr>
          <p:cNvPr name="TextBox 9" id="9"/>
          <p:cNvSpPr txBox="true"/>
          <p:nvPr/>
        </p:nvSpPr>
        <p:spPr>
          <a:xfrm rot="0">
            <a:off x="1528421" y="3074778"/>
            <a:ext cx="5534779" cy="1473200"/>
          </a:xfrm>
          <a:prstGeom prst="rect">
            <a:avLst/>
          </a:prstGeom>
        </p:spPr>
        <p:txBody>
          <a:bodyPr anchor="t" rtlCol="false" tIns="0" lIns="0" bIns="0" rIns="0">
            <a:spAutoFit/>
          </a:bodyPr>
          <a:lstStyle/>
          <a:p>
            <a:pPr algn="ctr" marL="0" indent="0" lvl="0">
              <a:lnSpc>
                <a:spcPts val="3999"/>
              </a:lnSpc>
            </a:pPr>
            <a:r>
              <a:rPr lang="en-US" sz="2499">
                <a:solidFill>
                  <a:srgbClr val="FFFFFF"/>
                </a:solidFill>
                <a:latin typeface="Montserrat"/>
                <a:ea typeface="Montserrat"/>
                <a:cs typeface="Montserrat"/>
                <a:sym typeface="Montserrat"/>
              </a:rPr>
              <a:t>Al subir la nueva rama, se debe visualizar en el repositorio de github</a:t>
            </a:r>
          </a:p>
        </p:txBody>
      </p:sp>
      <p:sp>
        <p:nvSpPr>
          <p:cNvPr name="TextBox 10" id="10"/>
          <p:cNvSpPr txBox="true"/>
          <p:nvPr/>
        </p:nvSpPr>
        <p:spPr>
          <a:xfrm rot="0">
            <a:off x="7650720" y="6471744"/>
            <a:ext cx="2986561" cy="1516206"/>
          </a:xfrm>
          <a:prstGeom prst="rect">
            <a:avLst/>
          </a:prstGeom>
        </p:spPr>
        <p:txBody>
          <a:bodyPr anchor="t" rtlCol="false" tIns="0" lIns="0" bIns="0" rIns="0">
            <a:spAutoFit/>
          </a:bodyPr>
          <a:lstStyle/>
          <a:p>
            <a:pPr algn="ctr" marL="0" indent="0" lvl="0">
              <a:lnSpc>
                <a:spcPts val="4096"/>
              </a:lnSpc>
            </a:pPr>
            <a:r>
              <a:rPr lang="en-US" sz="2560">
                <a:solidFill>
                  <a:srgbClr val="FFFFFF"/>
                </a:solidFill>
                <a:latin typeface="Montserrat"/>
                <a:ea typeface="Montserrat"/>
                <a:cs typeface="Montserrat"/>
                <a:sym typeface="Montserrat"/>
              </a:rPr>
              <a:t>Y la nueva rama tiene el cambio realizado</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19444" t="0" r="-19444" b="0"/>
            </a:stretch>
          </a:blipFill>
        </p:spPr>
      </p:sp>
      <p:sp>
        <p:nvSpPr>
          <p:cNvPr name="Freeform 3" id="3"/>
          <p:cNvSpPr/>
          <p:nvPr/>
        </p:nvSpPr>
        <p:spPr>
          <a:xfrm flipH="false" flipV="false" rot="0">
            <a:off x="-1173831" y="639251"/>
            <a:ext cx="20213202" cy="9008498"/>
          </a:xfrm>
          <a:custGeom>
            <a:avLst/>
            <a:gdLst/>
            <a:ahLst/>
            <a:cxnLst/>
            <a:rect r="r" b="b" t="t" l="l"/>
            <a:pathLst>
              <a:path h="9008498" w="20213202">
                <a:moveTo>
                  <a:pt x="0" y="0"/>
                </a:moveTo>
                <a:lnTo>
                  <a:pt x="20213202" y="0"/>
                </a:lnTo>
                <a:lnTo>
                  <a:pt x="20213202" y="9008498"/>
                </a:lnTo>
                <a:lnTo>
                  <a:pt x="0" y="9008498"/>
                </a:lnTo>
                <a:lnTo>
                  <a:pt x="0" y="0"/>
                </a:lnTo>
                <a:close/>
              </a:path>
            </a:pathLst>
          </a:custGeom>
          <a:blipFill>
            <a:blip r:embed="rId3"/>
            <a:stretch>
              <a:fillRect l="0" t="-11283" r="0" b="-11283"/>
            </a:stretch>
          </a:blipFill>
          <a:ln cap="sq">
            <a:noFill/>
            <a:prstDash val="solid"/>
            <a:miter/>
          </a:ln>
        </p:spPr>
      </p:sp>
      <p:sp>
        <p:nvSpPr>
          <p:cNvPr name="Freeform 4" id="4"/>
          <p:cNvSpPr/>
          <p:nvPr/>
        </p:nvSpPr>
        <p:spPr>
          <a:xfrm flipH="false" flipV="false" rot="0">
            <a:off x="9750772" y="4623191"/>
            <a:ext cx="5995631" cy="1727098"/>
          </a:xfrm>
          <a:custGeom>
            <a:avLst/>
            <a:gdLst/>
            <a:ahLst/>
            <a:cxnLst/>
            <a:rect r="r" b="b" t="t" l="l"/>
            <a:pathLst>
              <a:path h="1727098" w="5995631">
                <a:moveTo>
                  <a:pt x="0" y="0"/>
                </a:moveTo>
                <a:lnTo>
                  <a:pt x="5995631" y="0"/>
                </a:lnTo>
                <a:lnTo>
                  <a:pt x="5995631" y="1727098"/>
                </a:lnTo>
                <a:lnTo>
                  <a:pt x="0" y="1727098"/>
                </a:lnTo>
                <a:lnTo>
                  <a:pt x="0" y="0"/>
                </a:lnTo>
                <a:close/>
              </a:path>
            </a:pathLst>
          </a:custGeom>
          <a:blipFill>
            <a:blip r:embed="rId4"/>
            <a:stretch>
              <a:fillRect l="-101114" t="-235494" r="-47457" b="-149897"/>
            </a:stretch>
          </a:blipFill>
        </p:spPr>
      </p:sp>
      <p:sp>
        <p:nvSpPr>
          <p:cNvPr name="TextBox 5" id="5"/>
          <p:cNvSpPr txBox="true"/>
          <p:nvPr/>
        </p:nvSpPr>
        <p:spPr>
          <a:xfrm rot="0">
            <a:off x="8348400" y="2708615"/>
            <a:ext cx="7868368" cy="2252345"/>
          </a:xfrm>
          <a:prstGeom prst="rect">
            <a:avLst/>
          </a:prstGeom>
        </p:spPr>
        <p:txBody>
          <a:bodyPr anchor="t" rtlCol="false" tIns="0" lIns="0" bIns="0" rIns="0">
            <a:spAutoFit/>
          </a:bodyPr>
          <a:lstStyle/>
          <a:p>
            <a:pPr algn="ctr">
              <a:lnSpc>
                <a:spcPts val="3999"/>
              </a:lnSpc>
            </a:pPr>
            <a:r>
              <a:rPr lang="en-US" sz="2499">
                <a:solidFill>
                  <a:srgbClr val="FFFFFF"/>
                </a:solidFill>
                <a:latin typeface="Montserrat"/>
                <a:ea typeface="Montserrat"/>
                <a:cs typeface="Montserrat"/>
                <a:sym typeface="Montserrat"/>
              </a:rPr>
              <a:t>3-Fusionar la rama nueva-funcionalidad en main:</a:t>
            </a:r>
          </a:p>
          <a:p>
            <a:pPr algn="ctr" marL="0" indent="0" lvl="0">
              <a:lnSpc>
                <a:spcPts val="3200"/>
              </a:lnSpc>
            </a:pPr>
            <a:r>
              <a:rPr lang="en-US" sz="2000">
                <a:solidFill>
                  <a:srgbClr val="FFFFFF"/>
                </a:solidFill>
                <a:latin typeface="Montserrat"/>
                <a:ea typeface="Montserrat"/>
                <a:cs typeface="Montserrat"/>
                <a:sym typeface="Montserrat"/>
              </a:rPr>
              <a:t>git merge nueva</a:t>
            </a:r>
          </a:p>
          <a:p>
            <a:pPr algn="ctr" marL="0" indent="0" lvl="0">
              <a:lnSpc>
                <a:spcPts val="3999"/>
              </a:lnSpc>
            </a:pPr>
            <a:r>
              <a:rPr lang="en-US" sz="2499" u="none">
                <a:solidFill>
                  <a:srgbClr val="FFFFFF"/>
                </a:solidFill>
                <a:latin typeface="Montserrat"/>
                <a:ea typeface="Montserrat"/>
                <a:cs typeface="Montserrat"/>
                <a:sym typeface="Montserrat"/>
              </a:rPr>
              <a:t>4-Enviar los cambios a GitHub</a:t>
            </a:r>
          </a:p>
          <a:p>
            <a:pPr algn="ctr" marL="0" indent="0" lvl="0">
              <a:lnSpc>
                <a:spcPts val="3519"/>
              </a:lnSpc>
            </a:pPr>
            <a:r>
              <a:rPr lang="en-US" sz="2199" u="none">
                <a:solidFill>
                  <a:srgbClr val="FFFFFF"/>
                </a:solidFill>
                <a:latin typeface="Montserrat"/>
                <a:ea typeface="Montserrat"/>
                <a:cs typeface="Montserrat"/>
                <a:sym typeface="Montserrat"/>
              </a:rPr>
              <a:t>git push origin main</a:t>
            </a:r>
          </a:p>
          <a:p>
            <a:pPr algn="ctr" marL="0" indent="0" lvl="0">
              <a:lnSpc>
                <a:spcPts val="3519"/>
              </a:lnSpc>
            </a:pPr>
          </a:p>
        </p:txBody>
      </p:sp>
      <p:sp>
        <p:nvSpPr>
          <p:cNvPr name="TextBox 6" id="6"/>
          <p:cNvSpPr txBox="true"/>
          <p:nvPr/>
        </p:nvSpPr>
        <p:spPr>
          <a:xfrm rot="0">
            <a:off x="1888232" y="2708615"/>
            <a:ext cx="6661339" cy="2778125"/>
          </a:xfrm>
          <a:prstGeom prst="rect">
            <a:avLst/>
          </a:prstGeom>
        </p:spPr>
        <p:txBody>
          <a:bodyPr anchor="t" rtlCol="false" tIns="0" lIns="0" bIns="0" rIns="0">
            <a:spAutoFit/>
          </a:bodyPr>
          <a:lstStyle/>
          <a:p>
            <a:pPr algn="ctr">
              <a:lnSpc>
                <a:spcPts val="3999"/>
              </a:lnSpc>
            </a:pPr>
            <a:r>
              <a:rPr lang="en-US" sz="2499">
                <a:solidFill>
                  <a:srgbClr val="FFFFFF"/>
                </a:solidFill>
                <a:latin typeface="Montserrat"/>
                <a:ea typeface="Montserrat"/>
                <a:cs typeface="Montserrat"/>
                <a:sym typeface="Montserrat"/>
              </a:rPr>
              <a:t>1-Volver a la rama main:</a:t>
            </a:r>
          </a:p>
          <a:p>
            <a:pPr algn="ctr" marL="0" indent="0" lvl="0">
              <a:lnSpc>
                <a:spcPts val="3200"/>
              </a:lnSpc>
            </a:pPr>
            <a:r>
              <a:rPr lang="en-US" sz="2000">
                <a:solidFill>
                  <a:srgbClr val="FFFFFF"/>
                </a:solidFill>
                <a:latin typeface="Montserrat"/>
                <a:ea typeface="Montserrat"/>
                <a:cs typeface="Montserrat"/>
                <a:sym typeface="Montserrat"/>
              </a:rPr>
              <a:t>git checkout main</a:t>
            </a:r>
          </a:p>
          <a:p>
            <a:pPr algn="ctr" marL="0" indent="0" lvl="0">
              <a:lnSpc>
                <a:spcPts val="3999"/>
              </a:lnSpc>
            </a:pPr>
            <a:r>
              <a:rPr lang="en-US" sz="2499" u="none">
                <a:solidFill>
                  <a:srgbClr val="FFFFFF"/>
                </a:solidFill>
                <a:latin typeface="Montserrat"/>
                <a:ea typeface="Montserrat"/>
                <a:cs typeface="Montserrat"/>
                <a:sym typeface="Montserrat"/>
              </a:rPr>
              <a:t>2-Actualizar main con los últimos cambios remotos</a:t>
            </a:r>
          </a:p>
          <a:p>
            <a:pPr algn="ctr" marL="0" indent="0" lvl="0">
              <a:lnSpc>
                <a:spcPts val="3200"/>
              </a:lnSpc>
            </a:pPr>
            <a:r>
              <a:rPr lang="en-US" sz="2000" u="none">
                <a:solidFill>
                  <a:srgbClr val="FFFFFF"/>
                </a:solidFill>
                <a:latin typeface="Montserrat"/>
                <a:ea typeface="Montserrat"/>
                <a:cs typeface="Montserrat"/>
                <a:sym typeface="Montserrat"/>
              </a:rPr>
              <a:t>git pull origin main</a:t>
            </a:r>
          </a:p>
          <a:p>
            <a:pPr algn="ctr" marL="0" indent="0" lvl="0">
              <a:lnSpc>
                <a:spcPts val="3999"/>
              </a:lnSpc>
            </a:pPr>
          </a:p>
        </p:txBody>
      </p:sp>
      <p:sp>
        <p:nvSpPr>
          <p:cNvPr name="Freeform 7" id="7"/>
          <p:cNvSpPr/>
          <p:nvPr/>
        </p:nvSpPr>
        <p:spPr>
          <a:xfrm flipH="false" flipV="false" rot="0">
            <a:off x="2586595" y="5143500"/>
            <a:ext cx="5575843" cy="1319727"/>
          </a:xfrm>
          <a:custGeom>
            <a:avLst/>
            <a:gdLst/>
            <a:ahLst/>
            <a:cxnLst/>
            <a:rect r="r" b="b" t="t" l="l"/>
            <a:pathLst>
              <a:path h="1319727" w="5575843">
                <a:moveTo>
                  <a:pt x="0" y="0"/>
                </a:moveTo>
                <a:lnTo>
                  <a:pt x="5575843" y="0"/>
                </a:lnTo>
                <a:lnTo>
                  <a:pt x="5575843" y="1319727"/>
                </a:lnTo>
                <a:lnTo>
                  <a:pt x="0" y="1319727"/>
                </a:lnTo>
                <a:lnTo>
                  <a:pt x="0" y="0"/>
                </a:lnTo>
                <a:close/>
              </a:path>
            </a:pathLst>
          </a:custGeom>
          <a:blipFill>
            <a:blip r:embed="rId4"/>
            <a:stretch>
              <a:fillRect l="-101114" t="-191426" r="-47457" b="-299319"/>
            </a:stretch>
          </a:blipFill>
        </p:spPr>
      </p:sp>
      <p:sp>
        <p:nvSpPr>
          <p:cNvPr name="Freeform 8" id="8"/>
          <p:cNvSpPr/>
          <p:nvPr/>
        </p:nvSpPr>
        <p:spPr>
          <a:xfrm flipH="false" flipV="false" rot="0">
            <a:off x="6122060" y="7126802"/>
            <a:ext cx="5621419" cy="2051735"/>
          </a:xfrm>
          <a:custGeom>
            <a:avLst/>
            <a:gdLst/>
            <a:ahLst/>
            <a:cxnLst/>
            <a:rect r="r" b="b" t="t" l="l"/>
            <a:pathLst>
              <a:path h="2051735" w="5621419">
                <a:moveTo>
                  <a:pt x="0" y="0"/>
                </a:moveTo>
                <a:lnTo>
                  <a:pt x="5621420" y="0"/>
                </a:lnTo>
                <a:lnTo>
                  <a:pt x="5621420" y="2051735"/>
                </a:lnTo>
                <a:lnTo>
                  <a:pt x="0" y="2051735"/>
                </a:lnTo>
                <a:lnTo>
                  <a:pt x="0" y="0"/>
                </a:lnTo>
                <a:close/>
              </a:path>
            </a:pathLst>
          </a:custGeom>
          <a:blipFill>
            <a:blip r:embed="rId5"/>
            <a:stretch>
              <a:fillRect l="-16958" t="-85789" r="-49739" b="-71118"/>
            </a:stretch>
          </a:blipFill>
        </p:spPr>
      </p:sp>
      <p:sp>
        <p:nvSpPr>
          <p:cNvPr name="TextBox 9" id="9"/>
          <p:cNvSpPr txBox="true"/>
          <p:nvPr/>
        </p:nvSpPr>
        <p:spPr>
          <a:xfrm rot="0">
            <a:off x="4261032" y="1315882"/>
            <a:ext cx="9633401" cy="1335405"/>
          </a:xfrm>
          <a:prstGeom prst="rect">
            <a:avLst/>
          </a:prstGeom>
        </p:spPr>
        <p:txBody>
          <a:bodyPr anchor="t" rtlCol="false" tIns="0" lIns="0" bIns="0" rIns="0">
            <a:spAutoFit/>
          </a:bodyPr>
          <a:lstStyle/>
          <a:p>
            <a:pPr algn="ctr">
              <a:lnSpc>
                <a:spcPts val="5309"/>
              </a:lnSpc>
            </a:pPr>
            <a:r>
              <a:rPr lang="en-US" b="true" sz="4500" spc="144">
                <a:solidFill>
                  <a:srgbClr val="FFFFFF"/>
                </a:solidFill>
                <a:latin typeface="Montserrat Heavy"/>
                <a:ea typeface="Montserrat Heavy"/>
                <a:cs typeface="Montserrat Heavy"/>
                <a:sym typeface="Montserrat Heavy"/>
              </a:rPr>
              <a:t>Fusionar una Rama con la de main</a:t>
            </a:r>
          </a:p>
        </p:txBody>
      </p:sp>
      <p:sp>
        <p:nvSpPr>
          <p:cNvPr name="TextBox 10" id="10"/>
          <p:cNvSpPr txBox="true"/>
          <p:nvPr/>
        </p:nvSpPr>
        <p:spPr>
          <a:xfrm rot="0">
            <a:off x="4261032" y="6520377"/>
            <a:ext cx="9817094" cy="463550"/>
          </a:xfrm>
          <a:prstGeom prst="rect">
            <a:avLst/>
          </a:prstGeom>
        </p:spPr>
        <p:txBody>
          <a:bodyPr anchor="t" rtlCol="false" tIns="0" lIns="0" bIns="0" rIns="0">
            <a:spAutoFit/>
          </a:bodyPr>
          <a:lstStyle/>
          <a:p>
            <a:pPr algn="ctr" marL="0" indent="0" lvl="0">
              <a:lnSpc>
                <a:spcPts val="3999"/>
              </a:lnSpc>
            </a:pPr>
            <a:r>
              <a:rPr lang="en-US" sz="2499">
                <a:solidFill>
                  <a:srgbClr val="FFFFFF"/>
                </a:solidFill>
                <a:latin typeface="Montserrat"/>
                <a:ea typeface="Montserrat"/>
                <a:cs typeface="Montserrat"/>
                <a:sym typeface="Montserrat"/>
              </a:rPr>
              <a:t>Pueden visualizar los cambios en el github en la rama main</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19444" t="0" r="-19444" b="0"/>
            </a:stretch>
          </a:blipFill>
        </p:spPr>
      </p:sp>
      <p:sp>
        <p:nvSpPr>
          <p:cNvPr name="Freeform 3" id="3"/>
          <p:cNvSpPr/>
          <p:nvPr/>
        </p:nvSpPr>
        <p:spPr>
          <a:xfrm flipH="false" flipV="false" rot="0">
            <a:off x="-1173831" y="639251"/>
            <a:ext cx="20213202" cy="9008498"/>
          </a:xfrm>
          <a:custGeom>
            <a:avLst/>
            <a:gdLst/>
            <a:ahLst/>
            <a:cxnLst/>
            <a:rect r="r" b="b" t="t" l="l"/>
            <a:pathLst>
              <a:path h="9008498" w="20213202">
                <a:moveTo>
                  <a:pt x="0" y="0"/>
                </a:moveTo>
                <a:lnTo>
                  <a:pt x="20213202" y="0"/>
                </a:lnTo>
                <a:lnTo>
                  <a:pt x="20213202" y="9008498"/>
                </a:lnTo>
                <a:lnTo>
                  <a:pt x="0" y="9008498"/>
                </a:lnTo>
                <a:lnTo>
                  <a:pt x="0" y="0"/>
                </a:lnTo>
                <a:close/>
              </a:path>
            </a:pathLst>
          </a:custGeom>
          <a:blipFill>
            <a:blip r:embed="rId3"/>
            <a:stretch>
              <a:fillRect l="0" t="-11283" r="0" b="-11283"/>
            </a:stretch>
          </a:blipFill>
          <a:ln cap="sq">
            <a:noFill/>
            <a:prstDash val="solid"/>
            <a:miter/>
          </a:ln>
        </p:spPr>
      </p:sp>
      <p:sp>
        <p:nvSpPr>
          <p:cNvPr name="Freeform 4" id="4"/>
          <p:cNvSpPr/>
          <p:nvPr/>
        </p:nvSpPr>
        <p:spPr>
          <a:xfrm flipH="false" flipV="false" rot="0">
            <a:off x="3139312" y="5143500"/>
            <a:ext cx="4159179" cy="1068667"/>
          </a:xfrm>
          <a:custGeom>
            <a:avLst/>
            <a:gdLst/>
            <a:ahLst/>
            <a:cxnLst/>
            <a:rect r="r" b="b" t="t" l="l"/>
            <a:pathLst>
              <a:path h="1068667" w="4159179">
                <a:moveTo>
                  <a:pt x="0" y="0"/>
                </a:moveTo>
                <a:lnTo>
                  <a:pt x="4159179" y="0"/>
                </a:lnTo>
                <a:lnTo>
                  <a:pt x="4159179" y="1068667"/>
                </a:lnTo>
                <a:lnTo>
                  <a:pt x="0" y="1068667"/>
                </a:lnTo>
                <a:lnTo>
                  <a:pt x="0" y="0"/>
                </a:lnTo>
                <a:close/>
              </a:path>
            </a:pathLst>
          </a:custGeom>
          <a:blipFill>
            <a:blip r:embed="rId4"/>
            <a:stretch>
              <a:fillRect l="-157096" t="-479548" r="-128058" b="-263638"/>
            </a:stretch>
          </a:blipFill>
        </p:spPr>
      </p:sp>
      <p:sp>
        <p:nvSpPr>
          <p:cNvPr name="Freeform 5" id="5"/>
          <p:cNvSpPr/>
          <p:nvPr/>
        </p:nvSpPr>
        <p:spPr>
          <a:xfrm flipH="false" flipV="false" rot="0">
            <a:off x="10227254" y="4254880"/>
            <a:ext cx="3895628" cy="1422954"/>
          </a:xfrm>
          <a:custGeom>
            <a:avLst/>
            <a:gdLst/>
            <a:ahLst/>
            <a:cxnLst/>
            <a:rect r="r" b="b" t="t" l="l"/>
            <a:pathLst>
              <a:path h="1422954" w="3895628">
                <a:moveTo>
                  <a:pt x="0" y="0"/>
                </a:moveTo>
                <a:lnTo>
                  <a:pt x="3895628" y="0"/>
                </a:lnTo>
                <a:lnTo>
                  <a:pt x="3895628" y="1422954"/>
                </a:lnTo>
                <a:lnTo>
                  <a:pt x="0" y="1422954"/>
                </a:lnTo>
                <a:lnTo>
                  <a:pt x="0" y="0"/>
                </a:lnTo>
                <a:close/>
              </a:path>
            </a:pathLst>
          </a:custGeom>
          <a:blipFill>
            <a:blip r:embed="rId5"/>
            <a:stretch>
              <a:fillRect l="-69755" t="-23341" r="-230286" b="-492705"/>
            </a:stretch>
          </a:blipFill>
        </p:spPr>
      </p:sp>
      <p:sp>
        <p:nvSpPr>
          <p:cNvPr name="Freeform 6" id="6"/>
          <p:cNvSpPr/>
          <p:nvPr/>
        </p:nvSpPr>
        <p:spPr>
          <a:xfrm flipH="false" flipV="false" rot="0">
            <a:off x="9650445" y="6212167"/>
            <a:ext cx="5264279" cy="2854512"/>
          </a:xfrm>
          <a:custGeom>
            <a:avLst/>
            <a:gdLst/>
            <a:ahLst/>
            <a:cxnLst/>
            <a:rect r="r" b="b" t="t" l="l"/>
            <a:pathLst>
              <a:path h="2854512" w="5264279">
                <a:moveTo>
                  <a:pt x="0" y="0"/>
                </a:moveTo>
                <a:lnTo>
                  <a:pt x="5264278" y="0"/>
                </a:lnTo>
                <a:lnTo>
                  <a:pt x="5264278" y="2854512"/>
                </a:lnTo>
                <a:lnTo>
                  <a:pt x="0" y="2854512"/>
                </a:lnTo>
                <a:lnTo>
                  <a:pt x="0" y="0"/>
                </a:lnTo>
                <a:close/>
              </a:path>
            </a:pathLst>
          </a:custGeom>
          <a:blipFill>
            <a:blip r:embed="rId6"/>
            <a:stretch>
              <a:fillRect l="-108420" t="-91291" r="-57476" b="-84539"/>
            </a:stretch>
          </a:blipFill>
        </p:spPr>
      </p:sp>
      <p:sp>
        <p:nvSpPr>
          <p:cNvPr name="TextBox 7" id="7"/>
          <p:cNvSpPr txBox="true"/>
          <p:nvPr/>
        </p:nvSpPr>
        <p:spPr>
          <a:xfrm rot="0">
            <a:off x="8348400" y="3093717"/>
            <a:ext cx="7868368" cy="968375"/>
          </a:xfrm>
          <a:prstGeom prst="rect">
            <a:avLst/>
          </a:prstGeom>
        </p:spPr>
        <p:txBody>
          <a:bodyPr anchor="t" rtlCol="false" tIns="0" lIns="0" bIns="0" rIns="0">
            <a:spAutoFit/>
          </a:bodyPr>
          <a:lstStyle/>
          <a:p>
            <a:pPr algn="ctr" marL="0" indent="0" lvl="0">
              <a:lnSpc>
                <a:spcPts val="3999"/>
              </a:lnSpc>
            </a:pPr>
            <a:r>
              <a:rPr lang="en-US" sz="2499">
                <a:solidFill>
                  <a:srgbClr val="FFFFFF"/>
                </a:solidFill>
                <a:latin typeface="Montserrat"/>
                <a:ea typeface="Montserrat"/>
                <a:cs typeface="Montserrat"/>
                <a:sym typeface="Montserrat"/>
              </a:rPr>
              <a:t>3-Editar README.md y cambiar una línea específica</a:t>
            </a:r>
          </a:p>
        </p:txBody>
      </p:sp>
      <p:sp>
        <p:nvSpPr>
          <p:cNvPr name="TextBox 8" id="8"/>
          <p:cNvSpPr txBox="true"/>
          <p:nvPr/>
        </p:nvSpPr>
        <p:spPr>
          <a:xfrm rot="0">
            <a:off x="1888232" y="2708615"/>
            <a:ext cx="6661339" cy="2286000"/>
          </a:xfrm>
          <a:prstGeom prst="rect">
            <a:avLst/>
          </a:prstGeom>
        </p:spPr>
        <p:txBody>
          <a:bodyPr anchor="t" rtlCol="false" tIns="0" lIns="0" bIns="0" rIns="0">
            <a:spAutoFit/>
          </a:bodyPr>
          <a:lstStyle/>
          <a:p>
            <a:pPr algn="ctr">
              <a:lnSpc>
                <a:spcPts val="3999"/>
              </a:lnSpc>
            </a:pPr>
            <a:r>
              <a:rPr lang="en-US" sz="2499">
                <a:solidFill>
                  <a:srgbClr val="FFFFFF"/>
                </a:solidFill>
                <a:latin typeface="Montserrat"/>
                <a:ea typeface="Montserrat"/>
                <a:cs typeface="Montserrat"/>
                <a:sym typeface="Montserrat"/>
              </a:rPr>
              <a:t>1-Asegurar que estás en main</a:t>
            </a:r>
          </a:p>
          <a:p>
            <a:pPr algn="ctr" marL="0" indent="0" lvl="0">
              <a:lnSpc>
                <a:spcPts val="3200"/>
              </a:lnSpc>
            </a:pPr>
            <a:r>
              <a:rPr lang="en-US" sz="2000">
                <a:solidFill>
                  <a:srgbClr val="FFFFFF"/>
                </a:solidFill>
                <a:latin typeface="Montserrat"/>
                <a:ea typeface="Montserrat"/>
                <a:cs typeface="Montserrat"/>
                <a:sym typeface="Montserrat"/>
              </a:rPr>
              <a:t>git checkout main</a:t>
            </a:r>
          </a:p>
          <a:p>
            <a:pPr algn="ctr" marL="0" indent="0" lvl="0">
              <a:lnSpc>
                <a:spcPts val="3999"/>
              </a:lnSpc>
            </a:pPr>
            <a:r>
              <a:rPr lang="en-US" sz="2499" u="none">
                <a:solidFill>
                  <a:srgbClr val="FFFFFF"/>
                </a:solidFill>
                <a:latin typeface="Montserrat"/>
                <a:ea typeface="Montserrat"/>
                <a:cs typeface="Montserrat"/>
                <a:sym typeface="Montserrat"/>
              </a:rPr>
              <a:t>2-Crear una nueva rama llamada correccion-error</a:t>
            </a:r>
          </a:p>
          <a:p>
            <a:pPr algn="ctr" marL="0" indent="0" lvl="0">
              <a:lnSpc>
                <a:spcPts val="3200"/>
              </a:lnSpc>
            </a:pPr>
            <a:r>
              <a:rPr lang="en-US" sz="2000" u="none">
                <a:solidFill>
                  <a:srgbClr val="FFFFFF"/>
                </a:solidFill>
                <a:latin typeface="Montserrat"/>
                <a:ea typeface="Montserrat"/>
                <a:cs typeface="Montserrat"/>
                <a:sym typeface="Montserrat"/>
              </a:rPr>
              <a:t>git checkout -b correccion-error</a:t>
            </a:r>
          </a:p>
        </p:txBody>
      </p:sp>
      <p:sp>
        <p:nvSpPr>
          <p:cNvPr name="TextBox 9" id="9"/>
          <p:cNvSpPr txBox="true"/>
          <p:nvPr/>
        </p:nvSpPr>
        <p:spPr>
          <a:xfrm rot="0">
            <a:off x="4261032" y="1315882"/>
            <a:ext cx="9633401" cy="1335405"/>
          </a:xfrm>
          <a:prstGeom prst="rect">
            <a:avLst/>
          </a:prstGeom>
        </p:spPr>
        <p:txBody>
          <a:bodyPr anchor="t" rtlCol="false" tIns="0" lIns="0" bIns="0" rIns="0">
            <a:spAutoFit/>
          </a:bodyPr>
          <a:lstStyle/>
          <a:p>
            <a:pPr algn="ctr">
              <a:lnSpc>
                <a:spcPts val="5309"/>
              </a:lnSpc>
            </a:pPr>
            <a:r>
              <a:rPr lang="en-US" b="true" sz="4500" spc="144">
                <a:solidFill>
                  <a:srgbClr val="FFFFFF"/>
                </a:solidFill>
                <a:latin typeface="Montserrat Heavy"/>
                <a:ea typeface="Montserrat Heavy"/>
                <a:cs typeface="Montserrat Heavy"/>
                <a:sym typeface="Montserrat Heavy"/>
              </a:rPr>
              <a:t>Crear un Conflicto y Resolverlo</a:t>
            </a:r>
          </a:p>
        </p:txBody>
      </p:sp>
      <p:sp>
        <p:nvSpPr>
          <p:cNvPr name="TextBox 10" id="10"/>
          <p:cNvSpPr txBox="true"/>
          <p:nvPr/>
        </p:nvSpPr>
        <p:spPr>
          <a:xfrm rot="0">
            <a:off x="2419524" y="6816396"/>
            <a:ext cx="7020759" cy="1978025"/>
          </a:xfrm>
          <a:prstGeom prst="rect">
            <a:avLst/>
          </a:prstGeom>
        </p:spPr>
        <p:txBody>
          <a:bodyPr anchor="t" rtlCol="false" tIns="0" lIns="0" bIns="0" rIns="0">
            <a:spAutoFit/>
          </a:bodyPr>
          <a:lstStyle/>
          <a:p>
            <a:pPr algn="ctr">
              <a:lnSpc>
                <a:spcPts val="3999"/>
              </a:lnSpc>
              <a:spcBef>
                <a:spcPct val="0"/>
              </a:spcBef>
            </a:pPr>
            <a:r>
              <a:rPr lang="en-US" sz="2499">
                <a:solidFill>
                  <a:srgbClr val="FFFFFF"/>
                </a:solidFill>
                <a:latin typeface="Montserrat"/>
                <a:ea typeface="Montserrat"/>
                <a:cs typeface="Montserrat"/>
                <a:sym typeface="Montserrat"/>
              </a:rPr>
              <a:t>4-Hacer commit y subir los cambios:</a:t>
            </a:r>
          </a:p>
          <a:p>
            <a:pPr algn="ctr">
              <a:lnSpc>
                <a:spcPts val="3999"/>
              </a:lnSpc>
              <a:spcBef>
                <a:spcPct val="0"/>
              </a:spcBef>
            </a:pPr>
            <a:r>
              <a:rPr lang="en-US" sz="2499">
                <a:solidFill>
                  <a:srgbClr val="FFFFFF"/>
                </a:solidFill>
                <a:latin typeface="Montserrat"/>
                <a:ea typeface="Montserrat"/>
                <a:cs typeface="Montserrat"/>
                <a:sym typeface="Montserrat"/>
              </a:rPr>
              <a:t>git add .</a:t>
            </a:r>
          </a:p>
          <a:p>
            <a:pPr algn="ctr">
              <a:lnSpc>
                <a:spcPts val="3999"/>
              </a:lnSpc>
              <a:spcBef>
                <a:spcPct val="0"/>
              </a:spcBef>
            </a:pPr>
            <a:r>
              <a:rPr lang="en-US" sz="2499">
                <a:solidFill>
                  <a:srgbClr val="FFFFFF"/>
                </a:solidFill>
                <a:latin typeface="Montserrat"/>
                <a:ea typeface="Montserrat"/>
                <a:cs typeface="Montserrat"/>
                <a:sym typeface="Montserrat"/>
              </a:rPr>
              <a:t>git commit -m "Cambio en correccion-error"</a:t>
            </a:r>
          </a:p>
          <a:p>
            <a:pPr algn="ctr">
              <a:lnSpc>
                <a:spcPts val="3999"/>
              </a:lnSpc>
              <a:spcBef>
                <a:spcPct val="0"/>
              </a:spcBef>
            </a:pPr>
            <a:r>
              <a:rPr lang="en-US" sz="2499">
                <a:solidFill>
                  <a:srgbClr val="FFFFFF"/>
                </a:solidFill>
                <a:latin typeface="Montserrat"/>
                <a:ea typeface="Montserrat"/>
                <a:cs typeface="Montserrat"/>
                <a:sym typeface="Montserrat"/>
              </a:rPr>
              <a:t>git push origin correccion-error</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19444" t="0" r="-19444" b="0"/>
            </a:stretch>
          </a:blipFill>
        </p:spPr>
      </p:sp>
      <p:sp>
        <p:nvSpPr>
          <p:cNvPr name="Freeform 3" id="3"/>
          <p:cNvSpPr/>
          <p:nvPr/>
        </p:nvSpPr>
        <p:spPr>
          <a:xfrm flipH="false" flipV="false" rot="0">
            <a:off x="-1173831" y="639251"/>
            <a:ext cx="20213202" cy="9008498"/>
          </a:xfrm>
          <a:custGeom>
            <a:avLst/>
            <a:gdLst/>
            <a:ahLst/>
            <a:cxnLst/>
            <a:rect r="r" b="b" t="t" l="l"/>
            <a:pathLst>
              <a:path h="9008498" w="20213202">
                <a:moveTo>
                  <a:pt x="0" y="0"/>
                </a:moveTo>
                <a:lnTo>
                  <a:pt x="20213202" y="0"/>
                </a:lnTo>
                <a:lnTo>
                  <a:pt x="20213202" y="9008498"/>
                </a:lnTo>
                <a:lnTo>
                  <a:pt x="0" y="9008498"/>
                </a:lnTo>
                <a:lnTo>
                  <a:pt x="0" y="0"/>
                </a:lnTo>
                <a:close/>
              </a:path>
            </a:pathLst>
          </a:custGeom>
          <a:blipFill>
            <a:blip r:embed="rId3"/>
            <a:stretch>
              <a:fillRect l="0" t="-11283" r="0" b="-11283"/>
            </a:stretch>
          </a:blipFill>
          <a:ln cap="sq">
            <a:noFill/>
            <a:prstDash val="solid"/>
            <a:miter/>
          </a:ln>
        </p:spPr>
      </p:sp>
      <p:sp>
        <p:nvSpPr>
          <p:cNvPr name="Freeform 4" id="4"/>
          <p:cNvSpPr/>
          <p:nvPr/>
        </p:nvSpPr>
        <p:spPr>
          <a:xfrm flipH="false" flipV="false" rot="0">
            <a:off x="3267172" y="5023042"/>
            <a:ext cx="4518620" cy="1114016"/>
          </a:xfrm>
          <a:custGeom>
            <a:avLst/>
            <a:gdLst/>
            <a:ahLst/>
            <a:cxnLst/>
            <a:rect r="r" b="b" t="t" l="l"/>
            <a:pathLst>
              <a:path h="1114016" w="4518620">
                <a:moveTo>
                  <a:pt x="0" y="0"/>
                </a:moveTo>
                <a:lnTo>
                  <a:pt x="4518620" y="0"/>
                </a:lnTo>
                <a:lnTo>
                  <a:pt x="4518620" y="1114016"/>
                </a:lnTo>
                <a:lnTo>
                  <a:pt x="0" y="1114016"/>
                </a:lnTo>
                <a:lnTo>
                  <a:pt x="0" y="0"/>
                </a:lnTo>
                <a:close/>
              </a:path>
            </a:pathLst>
          </a:custGeom>
          <a:blipFill>
            <a:blip r:embed="rId4"/>
            <a:stretch>
              <a:fillRect l="-145628" t="-461706" r="-110105" b="-249932"/>
            </a:stretch>
          </a:blipFill>
        </p:spPr>
      </p:sp>
      <p:sp>
        <p:nvSpPr>
          <p:cNvPr name="Freeform 5" id="5"/>
          <p:cNvSpPr/>
          <p:nvPr/>
        </p:nvSpPr>
        <p:spPr>
          <a:xfrm flipH="false" flipV="false" rot="0">
            <a:off x="3074212" y="6459008"/>
            <a:ext cx="4904540" cy="1522780"/>
          </a:xfrm>
          <a:custGeom>
            <a:avLst/>
            <a:gdLst/>
            <a:ahLst/>
            <a:cxnLst/>
            <a:rect r="r" b="b" t="t" l="l"/>
            <a:pathLst>
              <a:path h="1522780" w="4904540">
                <a:moveTo>
                  <a:pt x="0" y="0"/>
                </a:moveTo>
                <a:lnTo>
                  <a:pt x="4904540" y="0"/>
                </a:lnTo>
                <a:lnTo>
                  <a:pt x="4904540" y="1522780"/>
                </a:lnTo>
                <a:lnTo>
                  <a:pt x="0" y="1522780"/>
                </a:lnTo>
                <a:lnTo>
                  <a:pt x="0" y="0"/>
                </a:lnTo>
                <a:close/>
              </a:path>
            </a:pathLst>
          </a:custGeom>
          <a:blipFill>
            <a:blip r:embed="rId5"/>
            <a:stretch>
              <a:fillRect l="-43746" t="-19530" r="-125636" b="-368506"/>
            </a:stretch>
          </a:blipFill>
        </p:spPr>
      </p:sp>
      <p:sp>
        <p:nvSpPr>
          <p:cNvPr name="Freeform 6" id="6"/>
          <p:cNvSpPr/>
          <p:nvPr/>
        </p:nvSpPr>
        <p:spPr>
          <a:xfrm flipH="false" flipV="false" rot="0">
            <a:off x="9144000" y="5023042"/>
            <a:ext cx="5924561" cy="2470410"/>
          </a:xfrm>
          <a:custGeom>
            <a:avLst/>
            <a:gdLst/>
            <a:ahLst/>
            <a:cxnLst/>
            <a:rect r="r" b="b" t="t" l="l"/>
            <a:pathLst>
              <a:path h="2470410" w="5924561">
                <a:moveTo>
                  <a:pt x="0" y="0"/>
                </a:moveTo>
                <a:lnTo>
                  <a:pt x="5924561" y="0"/>
                </a:lnTo>
                <a:lnTo>
                  <a:pt x="5924561" y="2470411"/>
                </a:lnTo>
                <a:lnTo>
                  <a:pt x="0" y="2470411"/>
                </a:lnTo>
                <a:lnTo>
                  <a:pt x="0" y="0"/>
                </a:lnTo>
                <a:close/>
              </a:path>
            </a:pathLst>
          </a:custGeom>
          <a:blipFill>
            <a:blip r:embed="rId6"/>
            <a:stretch>
              <a:fillRect l="-5614" t="-81222" r="-82368" b="-72364"/>
            </a:stretch>
          </a:blipFill>
        </p:spPr>
      </p:sp>
      <p:sp>
        <p:nvSpPr>
          <p:cNvPr name="TextBox 7" id="7"/>
          <p:cNvSpPr txBox="true"/>
          <p:nvPr/>
        </p:nvSpPr>
        <p:spPr>
          <a:xfrm rot="0">
            <a:off x="8046642" y="2931020"/>
            <a:ext cx="7868368" cy="1785620"/>
          </a:xfrm>
          <a:prstGeom prst="rect">
            <a:avLst/>
          </a:prstGeom>
        </p:spPr>
        <p:txBody>
          <a:bodyPr anchor="t" rtlCol="false" tIns="0" lIns="0" bIns="0" rIns="0">
            <a:spAutoFit/>
          </a:bodyPr>
          <a:lstStyle/>
          <a:p>
            <a:pPr algn="ctr" marL="0" indent="0" lvl="0">
              <a:lnSpc>
                <a:spcPts val="3999"/>
              </a:lnSpc>
            </a:pPr>
            <a:r>
              <a:rPr lang="en-US" sz="2499">
                <a:solidFill>
                  <a:srgbClr val="FFFFFF"/>
                </a:solidFill>
                <a:latin typeface="Montserrat"/>
                <a:ea typeface="Montserrat"/>
                <a:cs typeface="Montserrat"/>
                <a:sym typeface="Montserrat"/>
              </a:rPr>
              <a:t>2</a:t>
            </a:r>
            <a:r>
              <a:rPr lang="en-US" sz="2499" u="none">
                <a:solidFill>
                  <a:srgbClr val="FFFFFF"/>
                </a:solidFill>
                <a:latin typeface="Montserrat"/>
                <a:ea typeface="Montserrat"/>
                <a:cs typeface="Montserrat"/>
                <a:sym typeface="Montserrat"/>
              </a:rPr>
              <a:t>-Hacer commit y subir los cambios:</a:t>
            </a:r>
          </a:p>
          <a:p>
            <a:pPr algn="ctr" marL="0" indent="0" lvl="0">
              <a:lnSpc>
                <a:spcPts val="3519"/>
              </a:lnSpc>
            </a:pPr>
            <a:r>
              <a:rPr lang="en-US" sz="2199" u="none">
                <a:solidFill>
                  <a:srgbClr val="FFFFFF"/>
                </a:solidFill>
                <a:latin typeface="Montserrat"/>
                <a:ea typeface="Montserrat"/>
                <a:cs typeface="Montserrat"/>
                <a:sym typeface="Montserrat"/>
              </a:rPr>
              <a:t>git add .</a:t>
            </a:r>
          </a:p>
          <a:p>
            <a:pPr algn="ctr" marL="0" indent="0" lvl="0">
              <a:lnSpc>
                <a:spcPts val="3519"/>
              </a:lnSpc>
            </a:pPr>
            <a:r>
              <a:rPr lang="en-US" sz="2199" u="none">
                <a:solidFill>
                  <a:srgbClr val="FFFFFF"/>
                </a:solidFill>
                <a:latin typeface="Montserrat"/>
                <a:ea typeface="Montserrat"/>
                <a:cs typeface="Montserrat"/>
                <a:sym typeface="Montserrat"/>
              </a:rPr>
              <a:t>git commit -m "Cambio en mejora-texto"</a:t>
            </a:r>
          </a:p>
          <a:p>
            <a:pPr algn="ctr" marL="0" indent="0" lvl="0">
              <a:lnSpc>
                <a:spcPts val="3519"/>
              </a:lnSpc>
            </a:pPr>
            <a:r>
              <a:rPr lang="en-US" sz="2199" u="none">
                <a:solidFill>
                  <a:srgbClr val="FFFFFF"/>
                </a:solidFill>
                <a:latin typeface="Montserrat"/>
                <a:ea typeface="Montserrat"/>
                <a:cs typeface="Montserrat"/>
                <a:sym typeface="Montserrat"/>
              </a:rPr>
              <a:t>git push origin mejora-texto</a:t>
            </a:r>
          </a:p>
        </p:txBody>
      </p:sp>
      <p:sp>
        <p:nvSpPr>
          <p:cNvPr name="TextBox 8" id="8"/>
          <p:cNvSpPr txBox="true"/>
          <p:nvPr/>
        </p:nvSpPr>
        <p:spPr>
          <a:xfrm rot="0">
            <a:off x="4261032" y="1315882"/>
            <a:ext cx="9633401" cy="1335405"/>
          </a:xfrm>
          <a:prstGeom prst="rect">
            <a:avLst/>
          </a:prstGeom>
        </p:spPr>
        <p:txBody>
          <a:bodyPr anchor="t" rtlCol="false" tIns="0" lIns="0" bIns="0" rIns="0">
            <a:spAutoFit/>
          </a:bodyPr>
          <a:lstStyle/>
          <a:p>
            <a:pPr algn="ctr">
              <a:lnSpc>
                <a:spcPts val="5309"/>
              </a:lnSpc>
            </a:pPr>
            <a:r>
              <a:rPr lang="en-US" b="true" sz="4500" spc="144">
                <a:solidFill>
                  <a:srgbClr val="FFFFFF"/>
                </a:solidFill>
                <a:latin typeface="Montserrat Heavy"/>
                <a:ea typeface="Montserrat Heavy"/>
                <a:cs typeface="Montserrat Heavy"/>
                <a:sym typeface="Montserrat Heavy"/>
              </a:rPr>
              <a:t>Crear un Conflicto y Resolverlo</a:t>
            </a:r>
          </a:p>
        </p:txBody>
      </p:sp>
      <p:sp>
        <p:nvSpPr>
          <p:cNvPr name="TextBox 9" id="9"/>
          <p:cNvSpPr txBox="true"/>
          <p:nvPr/>
        </p:nvSpPr>
        <p:spPr>
          <a:xfrm rot="0">
            <a:off x="2012127" y="2679781"/>
            <a:ext cx="7065605" cy="1768475"/>
          </a:xfrm>
          <a:prstGeom prst="rect">
            <a:avLst/>
          </a:prstGeom>
        </p:spPr>
        <p:txBody>
          <a:bodyPr anchor="t" rtlCol="false" tIns="0" lIns="0" bIns="0" rIns="0">
            <a:spAutoFit/>
          </a:bodyPr>
          <a:lstStyle/>
          <a:p>
            <a:pPr algn="ctr" marL="0" indent="0" lvl="0">
              <a:lnSpc>
                <a:spcPts val="3999"/>
              </a:lnSpc>
            </a:pPr>
            <a:r>
              <a:rPr lang="en-US" sz="2499">
                <a:solidFill>
                  <a:srgbClr val="FFFFFF"/>
                </a:solidFill>
                <a:latin typeface="Montserrat"/>
                <a:ea typeface="Montserrat"/>
                <a:cs typeface="Montserrat"/>
                <a:sym typeface="Montserrat"/>
              </a:rPr>
              <a:t>1-Hacemos lo mismo en otra rama</a:t>
            </a:r>
          </a:p>
          <a:p>
            <a:pPr algn="ctr" marL="0" indent="0" lvl="0">
              <a:lnSpc>
                <a:spcPts val="3200"/>
              </a:lnSpc>
            </a:pPr>
            <a:r>
              <a:rPr lang="en-US" sz="2000" u="none">
                <a:solidFill>
                  <a:srgbClr val="FFFFFF"/>
                </a:solidFill>
                <a:latin typeface="Montserrat"/>
                <a:ea typeface="Montserrat"/>
                <a:cs typeface="Montserrat"/>
                <a:sym typeface="Montserrat"/>
              </a:rPr>
              <a:t>git checkout main</a:t>
            </a:r>
          </a:p>
          <a:p>
            <a:pPr algn="ctr" marL="0" indent="0" lvl="0">
              <a:lnSpc>
                <a:spcPts val="3200"/>
              </a:lnSpc>
            </a:pPr>
            <a:r>
              <a:rPr lang="en-US" sz="2000" u="none">
                <a:solidFill>
                  <a:srgbClr val="FFFFFF"/>
                </a:solidFill>
                <a:latin typeface="Montserrat"/>
                <a:ea typeface="Montserrat"/>
                <a:cs typeface="Montserrat"/>
                <a:sym typeface="Montserrat"/>
              </a:rPr>
              <a:t>git checkout -b mejora-texto</a:t>
            </a:r>
          </a:p>
          <a:p>
            <a:pPr algn="ctr" marL="0" indent="0" lvl="0">
              <a:lnSpc>
                <a:spcPts val="3999"/>
              </a:lnSpc>
            </a:pPr>
            <a:r>
              <a:rPr lang="en-US" sz="2499" u="none">
                <a:solidFill>
                  <a:srgbClr val="FFFFFF"/>
                </a:solidFill>
                <a:latin typeface="Montserrat"/>
                <a:ea typeface="Montserrat"/>
                <a:cs typeface="Montserrat"/>
                <a:sym typeface="Montserrat"/>
              </a:rPr>
              <a:t>2</a:t>
            </a:r>
            <a:r>
              <a:rPr lang="en-US" sz="2499" u="none">
                <a:solidFill>
                  <a:srgbClr val="FFFFFF"/>
                </a:solidFill>
                <a:latin typeface="Montserrat"/>
                <a:ea typeface="Montserrat"/>
                <a:cs typeface="Montserrat"/>
                <a:sym typeface="Montserrat"/>
              </a:rPr>
              <a:t>-Editar la misma línea en README.md</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19444" t="0" r="-19444" b="0"/>
            </a:stretch>
          </a:blipFill>
        </p:spPr>
      </p:sp>
      <p:sp>
        <p:nvSpPr>
          <p:cNvPr name="Freeform 3" id="3"/>
          <p:cNvSpPr/>
          <p:nvPr/>
        </p:nvSpPr>
        <p:spPr>
          <a:xfrm flipH="false" flipV="false" rot="0">
            <a:off x="-1173831" y="639251"/>
            <a:ext cx="20213202" cy="9647749"/>
          </a:xfrm>
          <a:custGeom>
            <a:avLst/>
            <a:gdLst/>
            <a:ahLst/>
            <a:cxnLst/>
            <a:rect r="r" b="b" t="t" l="l"/>
            <a:pathLst>
              <a:path h="9647749" w="20213202">
                <a:moveTo>
                  <a:pt x="0" y="0"/>
                </a:moveTo>
                <a:lnTo>
                  <a:pt x="20213202" y="0"/>
                </a:lnTo>
                <a:lnTo>
                  <a:pt x="20213202" y="9647749"/>
                </a:lnTo>
                <a:lnTo>
                  <a:pt x="0" y="9647749"/>
                </a:lnTo>
                <a:lnTo>
                  <a:pt x="0" y="0"/>
                </a:lnTo>
                <a:close/>
              </a:path>
            </a:pathLst>
          </a:custGeom>
          <a:blipFill>
            <a:blip r:embed="rId3"/>
            <a:stretch>
              <a:fillRect l="0" t="-10535" r="0" b="-3910"/>
            </a:stretch>
          </a:blipFill>
          <a:ln cap="sq">
            <a:noFill/>
            <a:prstDash val="solid"/>
            <a:miter/>
          </a:ln>
        </p:spPr>
      </p:sp>
      <p:sp>
        <p:nvSpPr>
          <p:cNvPr name="Freeform 4" id="4"/>
          <p:cNvSpPr/>
          <p:nvPr/>
        </p:nvSpPr>
        <p:spPr>
          <a:xfrm flipH="false" flipV="false" rot="0">
            <a:off x="2597280" y="5261056"/>
            <a:ext cx="5067321" cy="2318683"/>
          </a:xfrm>
          <a:custGeom>
            <a:avLst/>
            <a:gdLst/>
            <a:ahLst/>
            <a:cxnLst/>
            <a:rect r="r" b="b" t="t" l="l"/>
            <a:pathLst>
              <a:path h="2318683" w="5067321">
                <a:moveTo>
                  <a:pt x="0" y="0"/>
                </a:moveTo>
                <a:lnTo>
                  <a:pt x="5067321" y="0"/>
                </a:lnTo>
                <a:lnTo>
                  <a:pt x="5067321" y="2318683"/>
                </a:lnTo>
                <a:lnTo>
                  <a:pt x="0" y="2318683"/>
                </a:lnTo>
                <a:lnTo>
                  <a:pt x="0" y="0"/>
                </a:lnTo>
                <a:close/>
              </a:path>
            </a:pathLst>
          </a:custGeom>
          <a:blipFill>
            <a:blip r:embed="rId4"/>
            <a:stretch>
              <a:fillRect l="-8573" t="-147071" r="-177727" b="-104879"/>
            </a:stretch>
          </a:blipFill>
        </p:spPr>
      </p:sp>
      <p:sp>
        <p:nvSpPr>
          <p:cNvPr name="Freeform 5" id="5"/>
          <p:cNvSpPr/>
          <p:nvPr/>
        </p:nvSpPr>
        <p:spPr>
          <a:xfrm flipH="false" flipV="false" rot="0">
            <a:off x="10685058" y="4901993"/>
            <a:ext cx="4284310" cy="2677747"/>
          </a:xfrm>
          <a:custGeom>
            <a:avLst/>
            <a:gdLst/>
            <a:ahLst/>
            <a:cxnLst/>
            <a:rect r="r" b="b" t="t" l="l"/>
            <a:pathLst>
              <a:path h="2677747" w="4284310">
                <a:moveTo>
                  <a:pt x="0" y="0"/>
                </a:moveTo>
                <a:lnTo>
                  <a:pt x="4284310" y="0"/>
                </a:lnTo>
                <a:lnTo>
                  <a:pt x="4284310" y="2677746"/>
                </a:lnTo>
                <a:lnTo>
                  <a:pt x="0" y="2677746"/>
                </a:lnTo>
                <a:lnTo>
                  <a:pt x="0" y="0"/>
                </a:lnTo>
                <a:close/>
              </a:path>
            </a:pathLst>
          </a:custGeom>
          <a:blipFill>
            <a:blip r:embed="rId5"/>
            <a:stretch>
              <a:fillRect l="-20914" t="0" r="0" b="-8821"/>
            </a:stretch>
          </a:blipFill>
        </p:spPr>
      </p:sp>
      <p:sp>
        <p:nvSpPr>
          <p:cNvPr name="TextBox 6" id="6"/>
          <p:cNvSpPr txBox="true"/>
          <p:nvPr/>
        </p:nvSpPr>
        <p:spPr>
          <a:xfrm rot="0">
            <a:off x="9326891" y="2895092"/>
            <a:ext cx="7000644" cy="1655445"/>
          </a:xfrm>
          <a:prstGeom prst="rect">
            <a:avLst/>
          </a:prstGeom>
        </p:spPr>
        <p:txBody>
          <a:bodyPr anchor="t" rtlCol="false" tIns="0" lIns="0" bIns="0" rIns="0">
            <a:spAutoFit/>
          </a:bodyPr>
          <a:lstStyle/>
          <a:p>
            <a:pPr algn="ctr" marL="0" indent="0" lvl="0">
              <a:lnSpc>
                <a:spcPts val="3519"/>
              </a:lnSpc>
            </a:pPr>
            <a:r>
              <a:rPr lang="en-US" sz="2199">
                <a:solidFill>
                  <a:srgbClr val="FFFFFF"/>
                </a:solidFill>
                <a:latin typeface="Montserrat"/>
                <a:ea typeface="Montserrat"/>
                <a:cs typeface="Montserrat"/>
                <a:sym typeface="Montserrat"/>
              </a:rPr>
              <a:t>Resolv</a:t>
            </a:r>
            <a:r>
              <a:rPr lang="en-US" sz="2199" u="none">
                <a:solidFill>
                  <a:srgbClr val="FFFFFF"/>
                </a:solidFill>
                <a:latin typeface="Montserrat"/>
                <a:ea typeface="Montserrat"/>
                <a:cs typeface="Montserrat"/>
                <a:sym typeface="Montserrat"/>
              </a:rPr>
              <a:t>er el conflicto editando manualmente README.md.</a:t>
            </a:r>
          </a:p>
          <a:p>
            <a:pPr algn="ctr">
              <a:lnSpc>
                <a:spcPts val="3200"/>
              </a:lnSpc>
            </a:pPr>
            <a:r>
              <a:rPr lang="en-US" sz="2000" u="none">
                <a:solidFill>
                  <a:srgbClr val="FFFFFF"/>
                </a:solidFill>
                <a:latin typeface="Montserrat"/>
                <a:ea typeface="Montserrat"/>
                <a:cs typeface="Montserrat"/>
                <a:sym typeface="Montserrat"/>
              </a:rPr>
              <a:t>Abrir el archivo y elegir qué cambios mantener.</a:t>
            </a:r>
          </a:p>
          <a:p>
            <a:pPr algn="ctr">
              <a:lnSpc>
                <a:spcPts val="3200"/>
              </a:lnSpc>
            </a:pPr>
            <a:r>
              <a:rPr lang="en-US" sz="2000" u="none">
                <a:solidFill>
                  <a:srgbClr val="FFFFFF"/>
                </a:solidFill>
                <a:latin typeface="Montserrat"/>
                <a:ea typeface="Montserrat"/>
                <a:cs typeface="Montserrat"/>
                <a:sym typeface="Montserrat"/>
              </a:rPr>
              <a:t>Una vez resuelto, guardar los cambios.</a:t>
            </a:r>
          </a:p>
        </p:txBody>
      </p:sp>
      <p:sp>
        <p:nvSpPr>
          <p:cNvPr name="TextBox 7" id="7"/>
          <p:cNvSpPr txBox="true"/>
          <p:nvPr/>
        </p:nvSpPr>
        <p:spPr>
          <a:xfrm rot="0">
            <a:off x="4261032" y="1315882"/>
            <a:ext cx="9633401" cy="668655"/>
          </a:xfrm>
          <a:prstGeom prst="rect">
            <a:avLst/>
          </a:prstGeom>
        </p:spPr>
        <p:txBody>
          <a:bodyPr anchor="t" rtlCol="false" tIns="0" lIns="0" bIns="0" rIns="0">
            <a:spAutoFit/>
          </a:bodyPr>
          <a:lstStyle/>
          <a:p>
            <a:pPr algn="ctr">
              <a:lnSpc>
                <a:spcPts val="5309"/>
              </a:lnSpc>
            </a:pPr>
            <a:r>
              <a:rPr lang="en-US" b="true" sz="4500" spc="144">
                <a:solidFill>
                  <a:srgbClr val="FFFFFF"/>
                </a:solidFill>
                <a:latin typeface="Montserrat Heavy"/>
                <a:ea typeface="Montserrat Heavy"/>
                <a:cs typeface="Montserrat Heavy"/>
                <a:sym typeface="Montserrat Heavy"/>
              </a:rPr>
              <a:t>Resolver el Conflicto</a:t>
            </a:r>
          </a:p>
        </p:txBody>
      </p:sp>
      <p:sp>
        <p:nvSpPr>
          <p:cNvPr name="TextBox 8" id="8"/>
          <p:cNvSpPr txBox="true"/>
          <p:nvPr/>
        </p:nvSpPr>
        <p:spPr>
          <a:xfrm rot="0">
            <a:off x="1412619" y="2679781"/>
            <a:ext cx="7914273" cy="2581275"/>
          </a:xfrm>
          <a:prstGeom prst="rect">
            <a:avLst/>
          </a:prstGeom>
        </p:spPr>
        <p:txBody>
          <a:bodyPr anchor="t" rtlCol="false" tIns="0" lIns="0" bIns="0" rIns="0">
            <a:spAutoFit/>
          </a:bodyPr>
          <a:lstStyle/>
          <a:p>
            <a:pPr algn="ctr" marL="0" indent="0" lvl="0">
              <a:lnSpc>
                <a:spcPts val="3999"/>
              </a:lnSpc>
            </a:pPr>
            <a:r>
              <a:rPr lang="en-US" sz="2499">
                <a:solidFill>
                  <a:srgbClr val="FFFFFF"/>
                </a:solidFill>
                <a:latin typeface="Montserrat"/>
                <a:ea typeface="Montserrat"/>
                <a:cs typeface="Montserrat"/>
                <a:sym typeface="Montserrat"/>
              </a:rPr>
              <a:t>1-Volver a main y fusionar correccion-error:</a:t>
            </a:r>
          </a:p>
          <a:p>
            <a:pPr algn="ctr" marL="0" indent="0" lvl="0">
              <a:lnSpc>
                <a:spcPts val="3200"/>
              </a:lnSpc>
            </a:pPr>
            <a:r>
              <a:rPr lang="en-US" sz="2000" u="none">
                <a:solidFill>
                  <a:srgbClr val="FFFFFF"/>
                </a:solidFill>
                <a:latin typeface="Montserrat"/>
                <a:ea typeface="Montserrat"/>
                <a:cs typeface="Montserrat"/>
                <a:sym typeface="Montserrat"/>
              </a:rPr>
              <a:t>git checkout main</a:t>
            </a:r>
          </a:p>
          <a:p>
            <a:pPr algn="ctr" marL="0" indent="0" lvl="0">
              <a:lnSpc>
                <a:spcPts val="3200"/>
              </a:lnSpc>
            </a:pPr>
            <a:r>
              <a:rPr lang="en-US" sz="2000" u="none">
                <a:solidFill>
                  <a:srgbClr val="FFFFFF"/>
                </a:solidFill>
                <a:latin typeface="Montserrat"/>
                <a:ea typeface="Montserrat"/>
                <a:cs typeface="Montserrat"/>
                <a:sym typeface="Montserrat"/>
              </a:rPr>
              <a:t>git merge correccion-error</a:t>
            </a:r>
          </a:p>
          <a:p>
            <a:pPr algn="ctr" marL="0" indent="0" lvl="0">
              <a:lnSpc>
                <a:spcPts val="3999"/>
              </a:lnSpc>
            </a:pPr>
            <a:r>
              <a:rPr lang="en-US" sz="2499" u="none">
                <a:solidFill>
                  <a:srgbClr val="FFFFFF"/>
                </a:solidFill>
                <a:latin typeface="Montserrat"/>
                <a:ea typeface="Montserrat"/>
                <a:cs typeface="Montserrat"/>
                <a:sym typeface="Montserrat"/>
              </a:rPr>
              <a:t>2-Intentar fusionar mejora-texto en main</a:t>
            </a:r>
          </a:p>
          <a:p>
            <a:pPr algn="ctr" marL="0" indent="0" lvl="0">
              <a:lnSpc>
                <a:spcPts val="3200"/>
              </a:lnSpc>
            </a:pPr>
            <a:r>
              <a:rPr lang="en-US" sz="2000" u="none">
                <a:solidFill>
                  <a:srgbClr val="FFFFFF"/>
                </a:solidFill>
                <a:latin typeface="Montserrat"/>
                <a:ea typeface="Montserrat"/>
                <a:cs typeface="Montserrat"/>
                <a:sym typeface="Montserrat"/>
              </a:rPr>
              <a:t>git merge mejora-texto</a:t>
            </a:r>
          </a:p>
          <a:p>
            <a:pPr algn="ctr" marL="0" indent="0" lvl="0">
              <a:lnSpc>
                <a:spcPts val="3200"/>
              </a:lnSpc>
            </a:pPr>
            <a:r>
              <a:rPr lang="en-US" sz="2000" u="none">
                <a:solidFill>
                  <a:srgbClr val="FFFFFF"/>
                </a:solidFill>
                <a:latin typeface="Montserrat"/>
                <a:ea typeface="Montserrat"/>
                <a:cs typeface="Montserrat"/>
                <a:sym typeface="Montserrat"/>
              </a:rPr>
              <a:t>(Lo cual esto generará un conflicto)</a:t>
            </a:r>
          </a:p>
        </p:txBody>
      </p:sp>
      <p:sp>
        <p:nvSpPr>
          <p:cNvPr name="TextBox 9" id="9"/>
          <p:cNvSpPr txBox="true"/>
          <p:nvPr/>
        </p:nvSpPr>
        <p:spPr>
          <a:xfrm rot="0">
            <a:off x="2186348" y="7627364"/>
            <a:ext cx="12982836" cy="2093595"/>
          </a:xfrm>
          <a:prstGeom prst="rect">
            <a:avLst/>
          </a:prstGeom>
        </p:spPr>
        <p:txBody>
          <a:bodyPr anchor="t" rtlCol="false" tIns="0" lIns="0" bIns="0" rIns="0">
            <a:spAutoFit/>
          </a:bodyPr>
          <a:lstStyle/>
          <a:p>
            <a:pPr algn="ctr">
              <a:lnSpc>
                <a:spcPts val="3519"/>
              </a:lnSpc>
            </a:pPr>
            <a:r>
              <a:rPr lang="en-US" sz="2199">
                <a:solidFill>
                  <a:srgbClr val="FFFFFF"/>
                </a:solidFill>
                <a:latin typeface="Montserrat"/>
                <a:ea typeface="Montserrat"/>
                <a:cs typeface="Montserrat"/>
                <a:sym typeface="Montserrat"/>
              </a:rPr>
              <a:t>Añadir el archivo corregido, terminar la fusión y subir los cambios a github</a:t>
            </a:r>
          </a:p>
          <a:p>
            <a:pPr algn="ctr" marL="0" indent="0" lvl="0">
              <a:lnSpc>
                <a:spcPts val="3519"/>
              </a:lnSpc>
            </a:pPr>
            <a:r>
              <a:rPr lang="en-US" sz="2199">
                <a:solidFill>
                  <a:srgbClr val="FFFFFF"/>
                </a:solidFill>
                <a:latin typeface="Montserrat"/>
                <a:ea typeface="Montserrat"/>
                <a:cs typeface="Montserrat"/>
                <a:sym typeface="Montserrat"/>
              </a:rPr>
              <a:t>g</a:t>
            </a:r>
            <a:r>
              <a:rPr lang="en-US" sz="2199" u="none">
                <a:solidFill>
                  <a:srgbClr val="FFFFFF"/>
                </a:solidFill>
                <a:latin typeface="Montserrat"/>
                <a:ea typeface="Montserrat"/>
                <a:cs typeface="Montserrat"/>
                <a:sym typeface="Montserrat"/>
              </a:rPr>
              <a:t>it add README.md</a:t>
            </a:r>
          </a:p>
          <a:p>
            <a:pPr algn="ctr" marL="0" indent="0" lvl="0">
              <a:lnSpc>
                <a:spcPts val="3519"/>
              </a:lnSpc>
            </a:pPr>
            <a:r>
              <a:rPr lang="en-US" sz="2199" u="none">
                <a:solidFill>
                  <a:srgbClr val="FFFFFF"/>
                </a:solidFill>
                <a:latin typeface="Montserrat"/>
                <a:ea typeface="Montserrat"/>
                <a:cs typeface="Montserrat"/>
                <a:sym typeface="Montserrat"/>
              </a:rPr>
              <a:t>g</a:t>
            </a:r>
            <a:r>
              <a:rPr lang="en-US" sz="2199" u="none">
                <a:solidFill>
                  <a:srgbClr val="FFFFFF"/>
                </a:solidFill>
                <a:latin typeface="Montserrat"/>
                <a:ea typeface="Montserrat"/>
                <a:cs typeface="Montserrat"/>
                <a:sym typeface="Montserrat"/>
              </a:rPr>
              <a:t>it commit -m "Resolviendo conflicto entre ramas"</a:t>
            </a:r>
          </a:p>
          <a:p>
            <a:pPr algn="ctr" marL="0" indent="0" lvl="0">
              <a:lnSpc>
                <a:spcPts val="3200"/>
              </a:lnSpc>
            </a:pPr>
            <a:r>
              <a:rPr lang="en-US" sz="2000" u="none">
                <a:solidFill>
                  <a:srgbClr val="FFFFFF"/>
                </a:solidFill>
                <a:latin typeface="Montserrat"/>
                <a:ea typeface="Montserrat"/>
                <a:cs typeface="Montserrat"/>
                <a:sym typeface="Montserrat"/>
              </a:rPr>
              <a:t>git push origin main</a:t>
            </a:r>
          </a:p>
          <a:p>
            <a:pPr algn="ctr">
              <a:lnSpc>
                <a:spcPts val="3200"/>
              </a:lnSpc>
            </a:pP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19444" t="0" r="-19444" b="0"/>
            </a:stretch>
          </a:blipFill>
        </p:spPr>
      </p:sp>
      <p:sp>
        <p:nvSpPr>
          <p:cNvPr name="Freeform 3" id="3"/>
          <p:cNvSpPr/>
          <p:nvPr/>
        </p:nvSpPr>
        <p:spPr>
          <a:xfrm flipH="false" flipV="false" rot="3995505">
            <a:off x="-6508604" y="799949"/>
            <a:ext cx="15934719" cy="11957678"/>
          </a:xfrm>
          <a:custGeom>
            <a:avLst/>
            <a:gdLst/>
            <a:ahLst/>
            <a:cxnLst/>
            <a:rect r="r" b="b" t="t" l="l"/>
            <a:pathLst>
              <a:path h="11957678" w="15934719">
                <a:moveTo>
                  <a:pt x="0" y="0"/>
                </a:moveTo>
                <a:lnTo>
                  <a:pt x="15934718" y="0"/>
                </a:lnTo>
                <a:lnTo>
                  <a:pt x="15934718" y="11957678"/>
                </a:lnTo>
                <a:lnTo>
                  <a:pt x="0" y="11957678"/>
                </a:lnTo>
                <a:lnTo>
                  <a:pt x="0" y="0"/>
                </a:lnTo>
                <a:close/>
              </a:path>
            </a:pathLst>
          </a:custGeom>
          <a:blipFill>
            <a:blip r:embed="rId3"/>
            <a:stretch>
              <a:fillRect l="0" t="0" r="0" b="0"/>
            </a:stretch>
          </a:blipFill>
        </p:spPr>
      </p:sp>
      <p:sp>
        <p:nvSpPr>
          <p:cNvPr name="TextBox 4" id="4"/>
          <p:cNvSpPr txBox="true"/>
          <p:nvPr/>
        </p:nvSpPr>
        <p:spPr>
          <a:xfrm rot="0">
            <a:off x="6957652" y="3416855"/>
            <a:ext cx="9713933" cy="1786890"/>
          </a:xfrm>
          <a:prstGeom prst="rect">
            <a:avLst/>
          </a:prstGeom>
        </p:spPr>
        <p:txBody>
          <a:bodyPr anchor="t" rtlCol="false" tIns="0" lIns="0" bIns="0" rIns="0">
            <a:spAutoFit/>
          </a:bodyPr>
          <a:lstStyle/>
          <a:p>
            <a:pPr algn="ctr">
              <a:lnSpc>
                <a:spcPts val="7080"/>
              </a:lnSpc>
            </a:pPr>
            <a:r>
              <a:rPr lang="en-US" b="true" sz="6000" spc="192">
                <a:solidFill>
                  <a:srgbClr val="FFFFFF"/>
                </a:solidFill>
                <a:latin typeface="Montserrat Heavy"/>
                <a:ea typeface="Montserrat Heavy"/>
                <a:cs typeface="Montserrat Heavy"/>
                <a:sym typeface="Montserrat Heavy"/>
              </a:rPr>
              <a:t>Invitar al repositorio colaboradores </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151A38"/>
        </a:solidFill>
      </p:bgPr>
    </p:bg>
    <p:spTree>
      <p:nvGrpSpPr>
        <p:cNvPr id="1" name=""/>
        <p:cNvGrpSpPr/>
        <p:nvPr/>
      </p:nvGrpSpPr>
      <p:grpSpPr>
        <a:xfrm>
          <a:off x="0" y="0"/>
          <a:ext cx="0" cy="0"/>
          <a:chOff x="0" y="0"/>
          <a:chExt cx="0" cy="0"/>
        </a:xfrm>
      </p:grpSpPr>
      <p:sp>
        <p:nvSpPr>
          <p:cNvPr name="Freeform 2" id="2"/>
          <p:cNvSpPr/>
          <p:nvPr/>
        </p:nvSpPr>
        <p:spPr>
          <a:xfrm flipH="false" flipV="false" rot="0">
            <a:off x="521531" y="659245"/>
            <a:ext cx="6770343" cy="3444980"/>
          </a:xfrm>
          <a:custGeom>
            <a:avLst/>
            <a:gdLst/>
            <a:ahLst/>
            <a:cxnLst/>
            <a:rect r="r" b="b" t="t" l="l"/>
            <a:pathLst>
              <a:path h="3444980" w="6770343">
                <a:moveTo>
                  <a:pt x="0" y="0"/>
                </a:moveTo>
                <a:lnTo>
                  <a:pt x="6770343" y="0"/>
                </a:lnTo>
                <a:lnTo>
                  <a:pt x="6770343" y="3444980"/>
                </a:lnTo>
                <a:lnTo>
                  <a:pt x="0" y="3444980"/>
                </a:lnTo>
                <a:lnTo>
                  <a:pt x="0" y="0"/>
                </a:lnTo>
                <a:close/>
              </a:path>
            </a:pathLst>
          </a:custGeom>
          <a:blipFill>
            <a:blip r:embed="rId2"/>
            <a:stretch>
              <a:fillRect l="-21476" t="-34626" r="-52727" b="-57950"/>
            </a:stretch>
          </a:blipFill>
        </p:spPr>
      </p:sp>
      <p:sp>
        <p:nvSpPr>
          <p:cNvPr name="Freeform 3" id="3"/>
          <p:cNvSpPr/>
          <p:nvPr/>
        </p:nvSpPr>
        <p:spPr>
          <a:xfrm flipH="false" flipV="false" rot="0">
            <a:off x="5175296" y="659245"/>
            <a:ext cx="1260672" cy="735942"/>
          </a:xfrm>
          <a:custGeom>
            <a:avLst/>
            <a:gdLst/>
            <a:ahLst/>
            <a:cxnLst/>
            <a:rect r="r" b="b" t="t" l="l"/>
            <a:pathLst>
              <a:path h="735942" w="1260672">
                <a:moveTo>
                  <a:pt x="0" y="0"/>
                </a:moveTo>
                <a:lnTo>
                  <a:pt x="1260671" y="0"/>
                </a:lnTo>
                <a:lnTo>
                  <a:pt x="1260671" y="735942"/>
                </a:lnTo>
                <a:lnTo>
                  <a:pt x="0" y="73594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7507186" y="659245"/>
            <a:ext cx="6723268" cy="3444980"/>
          </a:xfrm>
          <a:custGeom>
            <a:avLst/>
            <a:gdLst/>
            <a:ahLst/>
            <a:cxnLst/>
            <a:rect r="r" b="b" t="t" l="l"/>
            <a:pathLst>
              <a:path h="3444980" w="6723268">
                <a:moveTo>
                  <a:pt x="0" y="0"/>
                </a:moveTo>
                <a:lnTo>
                  <a:pt x="6723267" y="0"/>
                </a:lnTo>
                <a:lnTo>
                  <a:pt x="6723267" y="3444980"/>
                </a:lnTo>
                <a:lnTo>
                  <a:pt x="0" y="3444980"/>
                </a:lnTo>
                <a:lnTo>
                  <a:pt x="0" y="0"/>
                </a:lnTo>
                <a:close/>
              </a:path>
            </a:pathLst>
          </a:custGeom>
          <a:blipFill>
            <a:blip r:embed="rId5"/>
            <a:stretch>
              <a:fillRect l="-9339" t="-29727" r="-85863" b="-84563"/>
            </a:stretch>
          </a:blipFill>
        </p:spPr>
      </p:sp>
      <p:sp>
        <p:nvSpPr>
          <p:cNvPr name="Freeform 5" id="5"/>
          <p:cNvSpPr/>
          <p:nvPr/>
        </p:nvSpPr>
        <p:spPr>
          <a:xfrm flipH="false" flipV="false" rot="1196138">
            <a:off x="8299852" y="2252999"/>
            <a:ext cx="1260672" cy="735942"/>
          </a:xfrm>
          <a:custGeom>
            <a:avLst/>
            <a:gdLst/>
            <a:ahLst/>
            <a:cxnLst/>
            <a:rect r="r" b="b" t="t" l="l"/>
            <a:pathLst>
              <a:path h="735942" w="1260672">
                <a:moveTo>
                  <a:pt x="0" y="0"/>
                </a:moveTo>
                <a:lnTo>
                  <a:pt x="1260671" y="0"/>
                </a:lnTo>
                <a:lnTo>
                  <a:pt x="1260671" y="735942"/>
                </a:lnTo>
                <a:lnTo>
                  <a:pt x="0" y="73594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14772490" y="659245"/>
            <a:ext cx="2679429" cy="3923450"/>
          </a:xfrm>
          <a:custGeom>
            <a:avLst/>
            <a:gdLst/>
            <a:ahLst/>
            <a:cxnLst/>
            <a:rect r="r" b="b" t="t" l="l"/>
            <a:pathLst>
              <a:path h="3923450" w="2679429">
                <a:moveTo>
                  <a:pt x="0" y="0"/>
                </a:moveTo>
                <a:lnTo>
                  <a:pt x="2679429" y="0"/>
                </a:lnTo>
                <a:lnTo>
                  <a:pt x="2679429" y="3923450"/>
                </a:lnTo>
                <a:lnTo>
                  <a:pt x="0" y="3923450"/>
                </a:lnTo>
                <a:lnTo>
                  <a:pt x="0" y="0"/>
                </a:lnTo>
                <a:close/>
              </a:path>
            </a:pathLst>
          </a:custGeom>
          <a:blipFill>
            <a:blip r:embed="rId6"/>
            <a:stretch>
              <a:fillRect l="-169287" t="-22476" r="-152490" b="-39547"/>
            </a:stretch>
          </a:blipFill>
        </p:spPr>
      </p:sp>
      <p:sp>
        <p:nvSpPr>
          <p:cNvPr name="Freeform 7" id="7"/>
          <p:cNvSpPr/>
          <p:nvPr/>
        </p:nvSpPr>
        <p:spPr>
          <a:xfrm flipH="false" flipV="false" rot="0">
            <a:off x="521531" y="5396965"/>
            <a:ext cx="6039699" cy="3691887"/>
          </a:xfrm>
          <a:custGeom>
            <a:avLst/>
            <a:gdLst/>
            <a:ahLst/>
            <a:cxnLst/>
            <a:rect r="r" b="b" t="t" l="l"/>
            <a:pathLst>
              <a:path h="3691887" w="6039699">
                <a:moveTo>
                  <a:pt x="0" y="0"/>
                </a:moveTo>
                <a:lnTo>
                  <a:pt x="6039699" y="0"/>
                </a:lnTo>
                <a:lnTo>
                  <a:pt x="6039699" y="3691888"/>
                </a:lnTo>
                <a:lnTo>
                  <a:pt x="0" y="3691888"/>
                </a:lnTo>
                <a:lnTo>
                  <a:pt x="0" y="0"/>
                </a:lnTo>
                <a:close/>
              </a:path>
            </a:pathLst>
          </a:custGeom>
          <a:blipFill>
            <a:blip r:embed="rId7"/>
            <a:stretch>
              <a:fillRect l="-13685" t="-18594" r="-24477" b="-8544"/>
            </a:stretch>
          </a:blipFill>
        </p:spPr>
      </p:sp>
      <p:sp>
        <p:nvSpPr>
          <p:cNvPr name="Freeform 8" id="8"/>
          <p:cNvSpPr/>
          <p:nvPr/>
        </p:nvSpPr>
        <p:spPr>
          <a:xfrm flipH="false" flipV="false" rot="1196138">
            <a:off x="3826931" y="8467416"/>
            <a:ext cx="1260672" cy="735942"/>
          </a:xfrm>
          <a:custGeom>
            <a:avLst/>
            <a:gdLst/>
            <a:ahLst/>
            <a:cxnLst/>
            <a:rect r="r" b="b" t="t" l="l"/>
            <a:pathLst>
              <a:path h="735942" w="1260672">
                <a:moveTo>
                  <a:pt x="0" y="0"/>
                </a:moveTo>
                <a:lnTo>
                  <a:pt x="1260672" y="0"/>
                </a:lnTo>
                <a:lnTo>
                  <a:pt x="1260672" y="735942"/>
                </a:lnTo>
                <a:lnTo>
                  <a:pt x="0" y="73594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9" id="9"/>
          <p:cNvSpPr/>
          <p:nvPr/>
        </p:nvSpPr>
        <p:spPr>
          <a:xfrm flipH="false" flipV="false" rot="0">
            <a:off x="6776541" y="5396965"/>
            <a:ext cx="5191394" cy="1920297"/>
          </a:xfrm>
          <a:custGeom>
            <a:avLst/>
            <a:gdLst/>
            <a:ahLst/>
            <a:cxnLst/>
            <a:rect r="r" b="b" t="t" l="l"/>
            <a:pathLst>
              <a:path h="1920297" w="5191394">
                <a:moveTo>
                  <a:pt x="0" y="0"/>
                </a:moveTo>
                <a:lnTo>
                  <a:pt x="5191394" y="0"/>
                </a:lnTo>
                <a:lnTo>
                  <a:pt x="5191394" y="1920297"/>
                </a:lnTo>
                <a:lnTo>
                  <a:pt x="0" y="1920297"/>
                </a:lnTo>
                <a:lnTo>
                  <a:pt x="0" y="0"/>
                </a:lnTo>
                <a:close/>
              </a:path>
            </a:pathLst>
          </a:custGeom>
          <a:blipFill>
            <a:blip r:embed="rId8"/>
            <a:stretch>
              <a:fillRect l="-62950" t="-129393" r="-54741" b="-101646"/>
            </a:stretch>
          </a:blipFill>
        </p:spPr>
      </p:sp>
      <p:sp>
        <p:nvSpPr>
          <p:cNvPr name="Freeform 10" id="10"/>
          <p:cNvSpPr/>
          <p:nvPr/>
        </p:nvSpPr>
        <p:spPr>
          <a:xfrm flipH="false" flipV="false" rot="0">
            <a:off x="6776541" y="7438133"/>
            <a:ext cx="5191394" cy="1650720"/>
          </a:xfrm>
          <a:custGeom>
            <a:avLst/>
            <a:gdLst/>
            <a:ahLst/>
            <a:cxnLst/>
            <a:rect r="r" b="b" t="t" l="l"/>
            <a:pathLst>
              <a:path h="1650720" w="5191394">
                <a:moveTo>
                  <a:pt x="0" y="0"/>
                </a:moveTo>
                <a:lnTo>
                  <a:pt x="5191394" y="0"/>
                </a:lnTo>
                <a:lnTo>
                  <a:pt x="5191394" y="1650720"/>
                </a:lnTo>
                <a:lnTo>
                  <a:pt x="0" y="1650720"/>
                </a:lnTo>
                <a:lnTo>
                  <a:pt x="0" y="0"/>
                </a:lnTo>
                <a:close/>
              </a:path>
            </a:pathLst>
          </a:custGeom>
          <a:blipFill>
            <a:blip r:embed="rId9"/>
            <a:stretch>
              <a:fillRect l="-63872" t="-163568" r="-53820" b="-121533"/>
            </a:stretch>
          </a:blipFill>
        </p:spPr>
      </p:sp>
      <p:sp>
        <p:nvSpPr>
          <p:cNvPr name="Freeform 11" id="11"/>
          <p:cNvSpPr/>
          <p:nvPr/>
        </p:nvSpPr>
        <p:spPr>
          <a:xfrm flipH="false" flipV="false" rot="0">
            <a:off x="12187010" y="5312242"/>
            <a:ext cx="5583793" cy="3861335"/>
          </a:xfrm>
          <a:custGeom>
            <a:avLst/>
            <a:gdLst/>
            <a:ahLst/>
            <a:cxnLst/>
            <a:rect r="r" b="b" t="t" l="l"/>
            <a:pathLst>
              <a:path h="3861335" w="5583793">
                <a:moveTo>
                  <a:pt x="0" y="0"/>
                </a:moveTo>
                <a:lnTo>
                  <a:pt x="5583793" y="0"/>
                </a:lnTo>
                <a:lnTo>
                  <a:pt x="5583793" y="3861334"/>
                </a:lnTo>
                <a:lnTo>
                  <a:pt x="0" y="3861334"/>
                </a:lnTo>
                <a:lnTo>
                  <a:pt x="0" y="0"/>
                </a:lnTo>
                <a:close/>
              </a:path>
            </a:pathLst>
          </a:custGeom>
          <a:blipFill>
            <a:blip r:embed="rId10"/>
            <a:stretch>
              <a:fillRect l="-37153" t="-24932" r="-22979" b="-5322"/>
            </a:stretch>
          </a:blipFill>
        </p:spPr>
      </p:sp>
      <p:sp>
        <p:nvSpPr>
          <p:cNvPr name="TextBox 12" id="12"/>
          <p:cNvSpPr txBox="true"/>
          <p:nvPr/>
        </p:nvSpPr>
        <p:spPr>
          <a:xfrm rot="0">
            <a:off x="4457267" y="9434330"/>
            <a:ext cx="9304377" cy="463550"/>
          </a:xfrm>
          <a:prstGeom prst="rect">
            <a:avLst/>
          </a:prstGeom>
        </p:spPr>
        <p:txBody>
          <a:bodyPr anchor="t" rtlCol="false" tIns="0" lIns="0" bIns="0" rIns="0">
            <a:spAutoFit/>
          </a:bodyPr>
          <a:lstStyle/>
          <a:p>
            <a:pPr algn="ctr">
              <a:lnSpc>
                <a:spcPts val="3999"/>
              </a:lnSpc>
              <a:spcBef>
                <a:spcPct val="0"/>
              </a:spcBef>
            </a:pPr>
            <a:r>
              <a:rPr lang="en-US" sz="2499">
                <a:solidFill>
                  <a:srgbClr val="FFFFFF"/>
                </a:solidFill>
                <a:latin typeface="Montserrat"/>
                <a:ea typeface="Montserrat"/>
                <a:cs typeface="Montserrat"/>
                <a:sym typeface="Montserrat"/>
              </a:rPr>
              <a:t>Por  último debe esperar que el usuario acepte la solicitud </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19444" t="0" r="-19444" b="0"/>
            </a:stretch>
          </a:blipFill>
        </p:spPr>
      </p:sp>
      <p:sp>
        <p:nvSpPr>
          <p:cNvPr name="Freeform 3" id="3"/>
          <p:cNvSpPr/>
          <p:nvPr/>
        </p:nvSpPr>
        <p:spPr>
          <a:xfrm flipH="false" flipV="false" rot="0">
            <a:off x="898236" y="639251"/>
            <a:ext cx="16491529" cy="9008498"/>
          </a:xfrm>
          <a:custGeom>
            <a:avLst/>
            <a:gdLst/>
            <a:ahLst/>
            <a:cxnLst/>
            <a:rect r="r" b="b" t="t" l="l"/>
            <a:pathLst>
              <a:path h="9008498" w="16491529">
                <a:moveTo>
                  <a:pt x="0" y="0"/>
                </a:moveTo>
                <a:lnTo>
                  <a:pt x="16491528" y="0"/>
                </a:lnTo>
                <a:lnTo>
                  <a:pt x="16491528" y="9008498"/>
                </a:lnTo>
                <a:lnTo>
                  <a:pt x="0" y="9008498"/>
                </a:lnTo>
                <a:lnTo>
                  <a:pt x="0" y="0"/>
                </a:lnTo>
                <a:close/>
              </a:path>
            </a:pathLst>
          </a:custGeom>
          <a:blipFill>
            <a:blip r:embed="rId3"/>
            <a:stretch>
              <a:fillRect l="0" t="0" r="0" b="0"/>
            </a:stretch>
          </a:blipFill>
          <a:ln cap="sq">
            <a:noFill/>
            <a:prstDash val="solid"/>
            <a:miter/>
          </a:ln>
        </p:spPr>
      </p:sp>
      <p:sp>
        <p:nvSpPr>
          <p:cNvPr name="TextBox 4" id="4"/>
          <p:cNvSpPr txBox="true"/>
          <p:nvPr/>
        </p:nvSpPr>
        <p:spPr>
          <a:xfrm rot="0">
            <a:off x="4293204" y="2584992"/>
            <a:ext cx="9633401" cy="1335405"/>
          </a:xfrm>
          <a:prstGeom prst="rect">
            <a:avLst/>
          </a:prstGeom>
        </p:spPr>
        <p:txBody>
          <a:bodyPr anchor="t" rtlCol="false" tIns="0" lIns="0" bIns="0" rIns="0">
            <a:spAutoFit/>
          </a:bodyPr>
          <a:lstStyle/>
          <a:p>
            <a:pPr algn="ctr">
              <a:lnSpc>
                <a:spcPts val="5309"/>
              </a:lnSpc>
            </a:pPr>
            <a:r>
              <a:rPr lang="en-US" b="true" sz="4500" spc="144">
                <a:solidFill>
                  <a:srgbClr val="FFFFFF"/>
                </a:solidFill>
                <a:latin typeface="Montserrat Heavy"/>
                <a:ea typeface="Montserrat Heavy"/>
                <a:cs typeface="Montserrat Heavy"/>
                <a:sym typeface="Montserrat Heavy"/>
              </a:rPr>
              <a:t>Según https://www.atlassian.com</a:t>
            </a:r>
          </a:p>
        </p:txBody>
      </p:sp>
      <p:sp>
        <p:nvSpPr>
          <p:cNvPr name="TextBox 5" id="5"/>
          <p:cNvSpPr txBox="true"/>
          <p:nvPr/>
        </p:nvSpPr>
        <p:spPr>
          <a:xfrm rot="0">
            <a:off x="4293204" y="4187097"/>
            <a:ext cx="9633401" cy="3479165"/>
          </a:xfrm>
          <a:prstGeom prst="rect">
            <a:avLst/>
          </a:prstGeom>
        </p:spPr>
        <p:txBody>
          <a:bodyPr anchor="t" rtlCol="false" tIns="0" lIns="0" bIns="0" rIns="0">
            <a:spAutoFit/>
          </a:bodyPr>
          <a:lstStyle/>
          <a:p>
            <a:pPr algn="ctr" marL="0" indent="0" lvl="0">
              <a:lnSpc>
                <a:spcPts val="3519"/>
              </a:lnSpc>
            </a:pPr>
            <a:r>
              <a:rPr lang="en-US" sz="2199">
                <a:solidFill>
                  <a:srgbClr val="FFFFFF"/>
                </a:solidFill>
                <a:latin typeface="Montserrat"/>
                <a:ea typeface="Montserrat"/>
                <a:cs typeface="Montserrat"/>
                <a:sym typeface="Montserrat"/>
              </a:rPr>
              <a:t>El control de versiones, también conocido como "control de código fuente", es la práctica de rastrear y gestionar los cambios en el código de software. Los sistemas de control de versiones son herramientas de software que ayudan a los equipos de software a gestionar los cambios en el código fuente a lo largo del tiempo. A medida que los entornos de desarrollo se aceleran, los sistemas de control de versiones ayudan a los equipos de software a trabajar de forma más rápida e inteligente. </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19444" t="0" r="-19444" b="0"/>
            </a:stretch>
          </a:blipFill>
        </p:spPr>
      </p:sp>
      <p:sp>
        <p:nvSpPr>
          <p:cNvPr name="Freeform 3" id="3"/>
          <p:cNvSpPr/>
          <p:nvPr/>
        </p:nvSpPr>
        <p:spPr>
          <a:xfrm flipH="false" flipV="false" rot="3995505">
            <a:off x="-6508604" y="799949"/>
            <a:ext cx="15934719" cy="11957678"/>
          </a:xfrm>
          <a:custGeom>
            <a:avLst/>
            <a:gdLst/>
            <a:ahLst/>
            <a:cxnLst/>
            <a:rect r="r" b="b" t="t" l="l"/>
            <a:pathLst>
              <a:path h="11957678" w="15934719">
                <a:moveTo>
                  <a:pt x="0" y="0"/>
                </a:moveTo>
                <a:lnTo>
                  <a:pt x="15934718" y="0"/>
                </a:lnTo>
                <a:lnTo>
                  <a:pt x="15934718" y="11957678"/>
                </a:lnTo>
                <a:lnTo>
                  <a:pt x="0" y="11957678"/>
                </a:lnTo>
                <a:lnTo>
                  <a:pt x="0" y="0"/>
                </a:lnTo>
                <a:close/>
              </a:path>
            </a:pathLst>
          </a:custGeom>
          <a:blipFill>
            <a:blip r:embed="rId3"/>
            <a:stretch>
              <a:fillRect l="0" t="0" r="0" b="0"/>
            </a:stretch>
          </a:blipFill>
        </p:spPr>
      </p:sp>
      <p:sp>
        <p:nvSpPr>
          <p:cNvPr name="TextBox 4" id="4"/>
          <p:cNvSpPr txBox="true"/>
          <p:nvPr/>
        </p:nvSpPr>
        <p:spPr>
          <a:xfrm rot="0">
            <a:off x="6423280" y="4401249"/>
            <a:ext cx="4762500" cy="1574800"/>
          </a:xfrm>
          <a:prstGeom prst="rect">
            <a:avLst/>
          </a:prstGeom>
        </p:spPr>
        <p:txBody>
          <a:bodyPr anchor="t" rtlCol="false" tIns="0" lIns="0" bIns="0" rIns="0">
            <a:spAutoFit/>
          </a:bodyPr>
          <a:lstStyle/>
          <a:p>
            <a:pPr algn="ctr" marL="0" indent="0" lvl="0">
              <a:lnSpc>
                <a:spcPts val="3200"/>
              </a:lnSpc>
            </a:pPr>
            <a:r>
              <a:rPr lang="en-US" b="true" sz="2000">
                <a:solidFill>
                  <a:srgbClr val="FFFFFF"/>
                </a:solidFill>
                <a:latin typeface="Montserrat Medium"/>
                <a:ea typeface="Montserrat Medium"/>
                <a:cs typeface="Montserrat Medium"/>
                <a:sym typeface="Montserrat Medium"/>
              </a:rPr>
              <a:t>C</a:t>
            </a:r>
            <a:r>
              <a:rPr lang="en-US" b="true" sz="2000" strike="noStrike" u="none">
                <a:solidFill>
                  <a:srgbClr val="FFFFFF"/>
                </a:solidFill>
                <a:latin typeface="Montserrat Medium"/>
                <a:ea typeface="Montserrat Medium"/>
                <a:cs typeface="Montserrat Medium"/>
                <a:sym typeface="Montserrat Medium"/>
              </a:rPr>
              <a:t>ontrol de versiones en una sola máquina.</a:t>
            </a:r>
          </a:p>
          <a:p>
            <a:pPr algn="ctr" marL="0" indent="0" lvl="0">
              <a:lnSpc>
                <a:spcPts val="3200"/>
              </a:lnSpc>
            </a:pPr>
            <a:r>
              <a:rPr lang="en-US" b="true" sz="2000" strike="noStrike" u="none">
                <a:solidFill>
                  <a:srgbClr val="FFFFFF"/>
                </a:solidFill>
                <a:latin typeface="Montserrat Medium"/>
                <a:ea typeface="Montserrat Medium"/>
                <a:cs typeface="Montserrat Medium"/>
                <a:sym typeface="Montserrat Medium"/>
              </a:rPr>
              <a:t>Ejemplo: Guardar copias manuales de archivos.</a:t>
            </a:r>
          </a:p>
        </p:txBody>
      </p:sp>
      <p:sp>
        <p:nvSpPr>
          <p:cNvPr name="TextBox 5" id="5"/>
          <p:cNvSpPr txBox="true"/>
          <p:nvPr/>
        </p:nvSpPr>
        <p:spPr>
          <a:xfrm rot="0">
            <a:off x="12060681" y="5201349"/>
            <a:ext cx="4762500" cy="774700"/>
          </a:xfrm>
          <a:prstGeom prst="rect">
            <a:avLst/>
          </a:prstGeom>
        </p:spPr>
        <p:txBody>
          <a:bodyPr anchor="t" rtlCol="false" tIns="0" lIns="0" bIns="0" rIns="0">
            <a:spAutoFit/>
          </a:bodyPr>
          <a:lstStyle/>
          <a:p>
            <a:pPr algn="ctr">
              <a:lnSpc>
                <a:spcPts val="3200"/>
              </a:lnSpc>
            </a:pPr>
            <a:r>
              <a:rPr lang="en-US" b="true" sz="2000">
                <a:solidFill>
                  <a:srgbClr val="FFFFFF"/>
                </a:solidFill>
                <a:latin typeface="Montserrat Medium"/>
                <a:ea typeface="Montserrat Medium"/>
                <a:cs typeface="Montserrat Medium"/>
                <a:sym typeface="Montserrat Medium"/>
              </a:rPr>
              <a:t>Un se</a:t>
            </a:r>
            <a:r>
              <a:rPr lang="en-US" b="true" sz="2000" strike="noStrike" u="none">
                <a:solidFill>
                  <a:srgbClr val="FFFFFF"/>
                </a:solidFill>
                <a:latin typeface="Montserrat Medium"/>
                <a:ea typeface="Montserrat Medium"/>
                <a:cs typeface="Montserrat Medium"/>
                <a:sym typeface="Montserrat Medium"/>
              </a:rPr>
              <a:t>rvidor central almacena todas las versiones del proyecto.</a:t>
            </a:r>
          </a:p>
        </p:txBody>
      </p:sp>
      <p:sp>
        <p:nvSpPr>
          <p:cNvPr name="TextBox 6" id="6"/>
          <p:cNvSpPr txBox="true"/>
          <p:nvPr/>
        </p:nvSpPr>
        <p:spPr>
          <a:xfrm rot="0">
            <a:off x="9634426" y="8761676"/>
            <a:ext cx="4762500" cy="1174750"/>
          </a:xfrm>
          <a:prstGeom prst="rect">
            <a:avLst/>
          </a:prstGeom>
        </p:spPr>
        <p:txBody>
          <a:bodyPr anchor="t" rtlCol="false" tIns="0" lIns="0" bIns="0" rIns="0">
            <a:spAutoFit/>
          </a:bodyPr>
          <a:lstStyle/>
          <a:p>
            <a:pPr algn="ctr">
              <a:lnSpc>
                <a:spcPts val="3200"/>
              </a:lnSpc>
            </a:pPr>
            <a:r>
              <a:rPr lang="en-US" sz="2000" b="true">
                <a:solidFill>
                  <a:srgbClr val="FFFFFF"/>
                </a:solidFill>
                <a:latin typeface="Montserrat Medium"/>
                <a:ea typeface="Montserrat Medium"/>
                <a:cs typeface="Montserrat Medium"/>
                <a:sym typeface="Montserrat Medium"/>
              </a:rPr>
              <a:t>Cada usuario tiene una copia completa del repositorio.</a:t>
            </a:r>
          </a:p>
          <a:p>
            <a:pPr algn="ctr" marL="0" indent="0" lvl="0">
              <a:lnSpc>
                <a:spcPts val="3200"/>
              </a:lnSpc>
            </a:pPr>
            <a:r>
              <a:rPr lang="en-US" b="true" sz="2000">
                <a:solidFill>
                  <a:srgbClr val="FFFFFF"/>
                </a:solidFill>
                <a:latin typeface="Montserrat Medium"/>
                <a:ea typeface="Montserrat Medium"/>
                <a:cs typeface="Montserrat Medium"/>
                <a:sym typeface="Montserrat Medium"/>
              </a:rPr>
              <a:t>Ej</a:t>
            </a:r>
            <a:r>
              <a:rPr lang="en-US" b="true" sz="2000" strike="noStrike" u="none">
                <a:solidFill>
                  <a:srgbClr val="FFFFFF"/>
                </a:solidFill>
                <a:latin typeface="Montserrat Medium"/>
                <a:ea typeface="Montserrat Medium"/>
                <a:cs typeface="Montserrat Medium"/>
                <a:sym typeface="Montserrat Medium"/>
              </a:rPr>
              <a:t>emplo: Git, Mercurial.</a:t>
            </a:r>
          </a:p>
        </p:txBody>
      </p:sp>
      <p:sp>
        <p:nvSpPr>
          <p:cNvPr name="TextBox 7" id="7"/>
          <p:cNvSpPr txBox="true"/>
          <p:nvPr/>
        </p:nvSpPr>
        <p:spPr>
          <a:xfrm rot="0">
            <a:off x="6766264" y="857043"/>
            <a:ext cx="9713933" cy="1786890"/>
          </a:xfrm>
          <a:prstGeom prst="rect">
            <a:avLst/>
          </a:prstGeom>
        </p:spPr>
        <p:txBody>
          <a:bodyPr anchor="t" rtlCol="false" tIns="0" lIns="0" bIns="0" rIns="0">
            <a:spAutoFit/>
          </a:bodyPr>
          <a:lstStyle/>
          <a:p>
            <a:pPr algn="ctr">
              <a:lnSpc>
                <a:spcPts val="7080"/>
              </a:lnSpc>
            </a:pPr>
            <a:r>
              <a:rPr lang="en-US" b="true" sz="6000" spc="192">
                <a:solidFill>
                  <a:srgbClr val="FFFFFF"/>
                </a:solidFill>
                <a:latin typeface="Montserrat Heavy"/>
                <a:ea typeface="Montserrat Heavy"/>
                <a:cs typeface="Montserrat Heavy"/>
                <a:sym typeface="Montserrat Heavy"/>
              </a:rPr>
              <a:t>Tipos de Sistemas de Control de Versiones</a:t>
            </a:r>
          </a:p>
        </p:txBody>
      </p:sp>
      <p:sp>
        <p:nvSpPr>
          <p:cNvPr name="TextBox 8" id="8"/>
          <p:cNvSpPr txBox="true"/>
          <p:nvPr/>
        </p:nvSpPr>
        <p:spPr>
          <a:xfrm rot="0">
            <a:off x="7584377" y="3249204"/>
            <a:ext cx="2440305" cy="887095"/>
          </a:xfrm>
          <a:prstGeom prst="rect">
            <a:avLst/>
          </a:prstGeom>
        </p:spPr>
        <p:txBody>
          <a:bodyPr anchor="t" rtlCol="false" tIns="0" lIns="0" bIns="0" rIns="0">
            <a:spAutoFit/>
          </a:bodyPr>
          <a:lstStyle/>
          <a:p>
            <a:pPr algn="ctr">
              <a:lnSpc>
                <a:spcPts val="7279"/>
              </a:lnSpc>
            </a:pPr>
            <a:r>
              <a:rPr lang="en-US" sz="5199" b="true">
                <a:solidFill>
                  <a:srgbClr val="FFFFFF"/>
                </a:solidFill>
                <a:latin typeface="Open Sans Bold"/>
                <a:ea typeface="Open Sans Bold"/>
                <a:cs typeface="Open Sans Bold"/>
                <a:sym typeface="Open Sans Bold"/>
              </a:rPr>
              <a:t>Locales</a:t>
            </a:r>
          </a:p>
        </p:txBody>
      </p:sp>
      <p:sp>
        <p:nvSpPr>
          <p:cNvPr name="TextBox 9" id="9"/>
          <p:cNvSpPr txBox="true"/>
          <p:nvPr/>
        </p:nvSpPr>
        <p:spPr>
          <a:xfrm rot="0">
            <a:off x="12015676" y="3249204"/>
            <a:ext cx="4852511" cy="1811020"/>
          </a:xfrm>
          <a:prstGeom prst="rect">
            <a:avLst/>
          </a:prstGeom>
        </p:spPr>
        <p:txBody>
          <a:bodyPr anchor="t" rtlCol="false" tIns="0" lIns="0" bIns="0" rIns="0">
            <a:spAutoFit/>
          </a:bodyPr>
          <a:lstStyle/>
          <a:p>
            <a:pPr algn="ctr">
              <a:lnSpc>
                <a:spcPts val="7279"/>
              </a:lnSpc>
            </a:pPr>
            <a:r>
              <a:rPr lang="en-US" sz="5199" b="true">
                <a:solidFill>
                  <a:srgbClr val="FFFFFF"/>
                </a:solidFill>
                <a:latin typeface="Open Sans Bold"/>
                <a:ea typeface="Open Sans Bold"/>
                <a:cs typeface="Open Sans Bold"/>
                <a:sym typeface="Open Sans Bold"/>
              </a:rPr>
              <a:t>Centralizados  </a:t>
            </a:r>
          </a:p>
          <a:p>
            <a:pPr algn="ctr">
              <a:lnSpc>
                <a:spcPts val="7279"/>
              </a:lnSpc>
            </a:pPr>
            <a:r>
              <a:rPr lang="en-US" sz="5199" b="true">
                <a:solidFill>
                  <a:srgbClr val="FFFFFF"/>
                </a:solidFill>
                <a:latin typeface="Open Sans Bold"/>
                <a:ea typeface="Open Sans Bold"/>
                <a:cs typeface="Open Sans Bold"/>
                <a:sym typeface="Open Sans Bold"/>
              </a:rPr>
              <a:t>CVCS </a:t>
            </a:r>
          </a:p>
        </p:txBody>
      </p:sp>
      <p:sp>
        <p:nvSpPr>
          <p:cNvPr name="TextBox 10" id="10"/>
          <p:cNvSpPr txBox="true"/>
          <p:nvPr/>
        </p:nvSpPr>
        <p:spPr>
          <a:xfrm rot="0">
            <a:off x="9877373" y="6683538"/>
            <a:ext cx="4186595" cy="1811020"/>
          </a:xfrm>
          <a:prstGeom prst="rect">
            <a:avLst/>
          </a:prstGeom>
        </p:spPr>
        <p:txBody>
          <a:bodyPr anchor="t" rtlCol="false" tIns="0" lIns="0" bIns="0" rIns="0">
            <a:spAutoFit/>
          </a:bodyPr>
          <a:lstStyle/>
          <a:p>
            <a:pPr algn="ctr">
              <a:lnSpc>
                <a:spcPts val="7279"/>
              </a:lnSpc>
            </a:pPr>
            <a:r>
              <a:rPr lang="en-US" sz="5199" b="true">
                <a:solidFill>
                  <a:srgbClr val="FFFFFF"/>
                </a:solidFill>
                <a:latin typeface="Open Sans Bold"/>
                <a:ea typeface="Open Sans Bold"/>
                <a:cs typeface="Open Sans Bold"/>
                <a:sym typeface="Open Sans Bold"/>
              </a:rPr>
              <a:t>Distribuidos </a:t>
            </a:r>
          </a:p>
          <a:p>
            <a:pPr algn="ctr">
              <a:lnSpc>
                <a:spcPts val="7279"/>
              </a:lnSpc>
            </a:pPr>
            <a:r>
              <a:rPr lang="en-US" sz="5199" b="true">
                <a:solidFill>
                  <a:srgbClr val="FFFFFF"/>
                </a:solidFill>
                <a:latin typeface="Open Sans Bold"/>
                <a:ea typeface="Open Sans Bold"/>
                <a:cs typeface="Open Sans Bold"/>
                <a:sym typeface="Open Sans Bold"/>
              </a:rPr>
              <a:t>DVCS </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19444" t="0" r="-19444" b="0"/>
            </a:stretch>
          </a:blipFill>
        </p:spPr>
      </p:sp>
      <p:sp>
        <p:nvSpPr>
          <p:cNvPr name="TextBox 3" id="3"/>
          <p:cNvSpPr txBox="true"/>
          <p:nvPr/>
        </p:nvSpPr>
        <p:spPr>
          <a:xfrm rot="0">
            <a:off x="4630200" y="1095375"/>
            <a:ext cx="9009441" cy="2503170"/>
          </a:xfrm>
          <a:prstGeom prst="rect">
            <a:avLst/>
          </a:prstGeom>
        </p:spPr>
        <p:txBody>
          <a:bodyPr anchor="t" rtlCol="false" tIns="0" lIns="0" bIns="0" rIns="0">
            <a:spAutoFit/>
          </a:bodyPr>
          <a:lstStyle/>
          <a:p>
            <a:pPr algn="ctr" marL="0" indent="0" lvl="0">
              <a:lnSpc>
                <a:spcPts val="6540"/>
              </a:lnSpc>
            </a:pPr>
            <a:r>
              <a:rPr lang="en-US" b="true" sz="6000">
                <a:solidFill>
                  <a:srgbClr val="FFFFFF"/>
                </a:solidFill>
                <a:latin typeface="Montserrat Heavy"/>
                <a:ea typeface="Montserrat Heavy"/>
                <a:cs typeface="Montserrat Heavy"/>
                <a:sym typeface="Montserrat Heavy"/>
              </a:rPr>
              <a:t> ¿Por qué usar un Sistema de Control de Versiones?</a:t>
            </a:r>
          </a:p>
        </p:txBody>
      </p:sp>
      <p:sp>
        <p:nvSpPr>
          <p:cNvPr name="AutoShape 4" id="4"/>
          <p:cNvSpPr/>
          <p:nvPr/>
        </p:nvSpPr>
        <p:spPr>
          <a:xfrm flipH="true">
            <a:off x="2171162" y="2996981"/>
            <a:ext cx="2614324" cy="1801156"/>
          </a:xfrm>
          <a:prstGeom prst="line">
            <a:avLst/>
          </a:prstGeom>
          <a:ln cap="flat" w="28575">
            <a:solidFill>
              <a:srgbClr val="FFFFFF"/>
            </a:solidFill>
            <a:prstDash val="sysDash"/>
            <a:headEnd type="none" len="sm" w="sm"/>
            <a:tailEnd type="none" len="sm" w="sm"/>
          </a:ln>
        </p:spPr>
      </p:sp>
      <p:grpSp>
        <p:nvGrpSpPr>
          <p:cNvPr name="Group 5" id="5"/>
          <p:cNvGrpSpPr/>
          <p:nvPr/>
        </p:nvGrpSpPr>
        <p:grpSpPr>
          <a:xfrm rot="0">
            <a:off x="2076697" y="4726329"/>
            <a:ext cx="188930" cy="188930"/>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7" id="7"/>
            <p:cNvSpPr txBox="true"/>
            <p:nvPr/>
          </p:nvSpPr>
          <p:spPr>
            <a:xfrm>
              <a:off x="76200" y="66675"/>
              <a:ext cx="660400" cy="669925"/>
            </a:xfrm>
            <a:prstGeom prst="rect">
              <a:avLst/>
            </a:prstGeom>
          </p:spPr>
          <p:txBody>
            <a:bodyPr anchor="ctr" rtlCol="false" tIns="86311" lIns="86311" bIns="86311" rIns="86311"/>
            <a:lstStyle/>
            <a:p>
              <a:pPr algn="ctr">
                <a:lnSpc>
                  <a:spcPts val="103"/>
                </a:lnSpc>
              </a:pPr>
            </a:p>
          </p:txBody>
        </p:sp>
      </p:grpSp>
      <p:sp>
        <p:nvSpPr>
          <p:cNvPr name="Freeform 8" id="8"/>
          <p:cNvSpPr/>
          <p:nvPr/>
        </p:nvSpPr>
        <p:spPr>
          <a:xfrm flipH="false" flipV="false" rot="0">
            <a:off x="4626687" y="5195254"/>
            <a:ext cx="1375936" cy="1375936"/>
          </a:xfrm>
          <a:custGeom>
            <a:avLst/>
            <a:gdLst/>
            <a:ahLst/>
            <a:cxnLst/>
            <a:rect r="r" b="b" t="t" l="l"/>
            <a:pathLst>
              <a:path h="1375936" w="1375936">
                <a:moveTo>
                  <a:pt x="0" y="0"/>
                </a:moveTo>
                <a:lnTo>
                  <a:pt x="1375936" y="0"/>
                </a:lnTo>
                <a:lnTo>
                  <a:pt x="1375936" y="1375935"/>
                </a:lnTo>
                <a:lnTo>
                  <a:pt x="0" y="1375935"/>
                </a:lnTo>
                <a:lnTo>
                  <a:pt x="0" y="0"/>
                </a:lnTo>
                <a:close/>
              </a:path>
            </a:pathLst>
          </a:custGeom>
          <a:blipFill>
            <a:blip r:embed="rId3"/>
            <a:stretch>
              <a:fillRect l="0" t="0" r="0" b="0"/>
            </a:stretch>
          </a:blipFill>
          <a:ln cap="sq">
            <a:noFill/>
            <a:prstDash val="solid"/>
            <a:miter/>
          </a:ln>
        </p:spPr>
      </p:sp>
      <p:sp>
        <p:nvSpPr>
          <p:cNvPr name="TextBox 9" id="9"/>
          <p:cNvSpPr txBox="true"/>
          <p:nvPr/>
        </p:nvSpPr>
        <p:spPr>
          <a:xfrm rot="0">
            <a:off x="4355957" y="6837889"/>
            <a:ext cx="1917396" cy="1289050"/>
          </a:xfrm>
          <a:prstGeom prst="rect">
            <a:avLst/>
          </a:prstGeom>
        </p:spPr>
        <p:txBody>
          <a:bodyPr anchor="t" rtlCol="false" tIns="0" lIns="0" bIns="0" rIns="0">
            <a:spAutoFit/>
          </a:bodyPr>
          <a:lstStyle/>
          <a:p>
            <a:pPr algn="ctr">
              <a:lnSpc>
                <a:spcPts val="3499"/>
              </a:lnSpc>
            </a:pPr>
            <a:r>
              <a:rPr lang="en-US" b="true" sz="2499" spc="9">
                <a:solidFill>
                  <a:srgbClr val="FFFFFF"/>
                </a:solidFill>
                <a:latin typeface="Montserrat Ultra-Bold"/>
                <a:ea typeface="Montserrat Ultra-Bold"/>
                <a:cs typeface="Montserrat Ultra-Bold"/>
                <a:sym typeface="Montserrat Ultra-Bold"/>
              </a:rPr>
              <a:t>Trabajo colaborativo.</a:t>
            </a:r>
          </a:p>
        </p:txBody>
      </p:sp>
      <p:sp>
        <p:nvSpPr>
          <p:cNvPr name="AutoShape 10" id="10"/>
          <p:cNvSpPr/>
          <p:nvPr/>
        </p:nvSpPr>
        <p:spPr>
          <a:xfrm>
            <a:off x="5314655" y="3664649"/>
            <a:ext cx="0" cy="1133489"/>
          </a:xfrm>
          <a:prstGeom prst="line">
            <a:avLst/>
          </a:prstGeom>
          <a:ln cap="flat" w="28575">
            <a:solidFill>
              <a:srgbClr val="FFFFFF"/>
            </a:solidFill>
            <a:prstDash val="sysDash"/>
            <a:headEnd type="none" len="sm" w="sm"/>
            <a:tailEnd type="none" len="sm" w="sm"/>
          </a:ln>
        </p:spPr>
      </p:sp>
      <p:grpSp>
        <p:nvGrpSpPr>
          <p:cNvPr name="Group 11" id="11"/>
          <p:cNvGrpSpPr/>
          <p:nvPr/>
        </p:nvGrpSpPr>
        <p:grpSpPr>
          <a:xfrm rot="0">
            <a:off x="5220190" y="4726329"/>
            <a:ext cx="188930" cy="188930"/>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13" id="13"/>
            <p:cNvSpPr txBox="true"/>
            <p:nvPr/>
          </p:nvSpPr>
          <p:spPr>
            <a:xfrm>
              <a:off x="76200" y="66675"/>
              <a:ext cx="660400" cy="669925"/>
            </a:xfrm>
            <a:prstGeom prst="rect">
              <a:avLst/>
            </a:prstGeom>
          </p:spPr>
          <p:txBody>
            <a:bodyPr anchor="ctr" rtlCol="false" tIns="86311" lIns="86311" bIns="86311" rIns="86311"/>
            <a:lstStyle/>
            <a:p>
              <a:pPr algn="ctr">
                <a:lnSpc>
                  <a:spcPts val="103"/>
                </a:lnSpc>
              </a:pPr>
            </a:p>
          </p:txBody>
        </p:sp>
      </p:grpSp>
      <p:sp>
        <p:nvSpPr>
          <p:cNvPr name="Freeform 14" id="14"/>
          <p:cNvSpPr/>
          <p:nvPr/>
        </p:nvSpPr>
        <p:spPr>
          <a:xfrm flipH="false" flipV="false" rot="0">
            <a:off x="8353186" y="5189632"/>
            <a:ext cx="1375936" cy="1375936"/>
          </a:xfrm>
          <a:custGeom>
            <a:avLst/>
            <a:gdLst/>
            <a:ahLst/>
            <a:cxnLst/>
            <a:rect r="r" b="b" t="t" l="l"/>
            <a:pathLst>
              <a:path h="1375936" w="1375936">
                <a:moveTo>
                  <a:pt x="0" y="0"/>
                </a:moveTo>
                <a:lnTo>
                  <a:pt x="1375935" y="0"/>
                </a:lnTo>
                <a:lnTo>
                  <a:pt x="1375935" y="1375936"/>
                </a:lnTo>
                <a:lnTo>
                  <a:pt x="0" y="1375936"/>
                </a:lnTo>
                <a:lnTo>
                  <a:pt x="0" y="0"/>
                </a:lnTo>
                <a:close/>
              </a:path>
            </a:pathLst>
          </a:custGeom>
          <a:blipFill>
            <a:blip r:embed="rId3"/>
            <a:stretch>
              <a:fillRect l="0" t="0" r="0" b="0"/>
            </a:stretch>
          </a:blipFill>
          <a:ln cap="sq">
            <a:noFill/>
            <a:prstDash val="solid"/>
            <a:miter/>
          </a:ln>
        </p:spPr>
      </p:sp>
      <p:sp>
        <p:nvSpPr>
          <p:cNvPr name="TextBox 15" id="15"/>
          <p:cNvSpPr txBox="true"/>
          <p:nvPr/>
        </p:nvSpPr>
        <p:spPr>
          <a:xfrm rot="0">
            <a:off x="7921823" y="6832268"/>
            <a:ext cx="2238662" cy="1289050"/>
          </a:xfrm>
          <a:prstGeom prst="rect">
            <a:avLst/>
          </a:prstGeom>
        </p:spPr>
        <p:txBody>
          <a:bodyPr anchor="t" rtlCol="false" tIns="0" lIns="0" bIns="0" rIns="0">
            <a:spAutoFit/>
          </a:bodyPr>
          <a:lstStyle/>
          <a:p>
            <a:pPr algn="ctr" marL="0" indent="0" lvl="0">
              <a:lnSpc>
                <a:spcPts val="3499"/>
              </a:lnSpc>
              <a:spcBef>
                <a:spcPct val="0"/>
              </a:spcBef>
            </a:pPr>
            <a:r>
              <a:rPr lang="en-US" b="true" sz="2499" spc="9" strike="noStrike" u="none">
                <a:solidFill>
                  <a:srgbClr val="FFFFFF"/>
                </a:solidFill>
                <a:latin typeface="Montserrat Ultra-Bold"/>
                <a:ea typeface="Montserrat Ultra-Bold"/>
                <a:cs typeface="Montserrat Ultra-Bold"/>
                <a:sym typeface="Montserrat Ultra-Bold"/>
              </a:rPr>
              <a:t> Respaldo seguro de archivos.</a:t>
            </a:r>
          </a:p>
        </p:txBody>
      </p:sp>
      <p:sp>
        <p:nvSpPr>
          <p:cNvPr name="AutoShape 16" id="16"/>
          <p:cNvSpPr/>
          <p:nvPr/>
        </p:nvSpPr>
        <p:spPr>
          <a:xfrm>
            <a:off x="13502514" y="2996981"/>
            <a:ext cx="2565611" cy="1835419"/>
          </a:xfrm>
          <a:prstGeom prst="line">
            <a:avLst/>
          </a:prstGeom>
          <a:ln cap="flat" w="28575">
            <a:solidFill>
              <a:srgbClr val="FFFFFF"/>
            </a:solidFill>
            <a:prstDash val="sysDash"/>
            <a:headEnd type="none" len="sm" w="sm"/>
            <a:tailEnd type="none" len="sm" w="sm"/>
          </a:ln>
        </p:spPr>
      </p:sp>
      <p:grpSp>
        <p:nvGrpSpPr>
          <p:cNvPr name="Group 17" id="17"/>
          <p:cNvGrpSpPr/>
          <p:nvPr/>
        </p:nvGrpSpPr>
        <p:grpSpPr>
          <a:xfrm rot="0">
            <a:off x="15973660" y="4758696"/>
            <a:ext cx="188930" cy="188930"/>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19" id="19"/>
            <p:cNvSpPr txBox="true"/>
            <p:nvPr/>
          </p:nvSpPr>
          <p:spPr>
            <a:xfrm>
              <a:off x="76200" y="66675"/>
              <a:ext cx="660400" cy="669925"/>
            </a:xfrm>
            <a:prstGeom prst="rect">
              <a:avLst/>
            </a:prstGeom>
          </p:spPr>
          <p:txBody>
            <a:bodyPr anchor="ctr" rtlCol="false" tIns="50800" lIns="50800" bIns="50800" rIns="50800"/>
            <a:lstStyle/>
            <a:p>
              <a:pPr algn="ctr">
                <a:lnSpc>
                  <a:spcPts val="106"/>
                </a:lnSpc>
              </a:pPr>
            </a:p>
          </p:txBody>
        </p:sp>
      </p:grpSp>
      <p:sp>
        <p:nvSpPr>
          <p:cNvPr name="Freeform 20" id="20"/>
          <p:cNvSpPr/>
          <p:nvPr/>
        </p:nvSpPr>
        <p:spPr>
          <a:xfrm flipH="false" flipV="false" rot="0">
            <a:off x="11411406" y="5101497"/>
            <a:ext cx="1375936" cy="1375936"/>
          </a:xfrm>
          <a:custGeom>
            <a:avLst/>
            <a:gdLst/>
            <a:ahLst/>
            <a:cxnLst/>
            <a:rect r="r" b="b" t="t" l="l"/>
            <a:pathLst>
              <a:path h="1375936" w="1375936">
                <a:moveTo>
                  <a:pt x="0" y="0"/>
                </a:moveTo>
                <a:lnTo>
                  <a:pt x="1375936" y="0"/>
                </a:lnTo>
                <a:lnTo>
                  <a:pt x="1375936" y="1375935"/>
                </a:lnTo>
                <a:lnTo>
                  <a:pt x="0" y="1375935"/>
                </a:lnTo>
                <a:lnTo>
                  <a:pt x="0" y="0"/>
                </a:lnTo>
                <a:close/>
              </a:path>
            </a:pathLst>
          </a:custGeom>
          <a:blipFill>
            <a:blip r:embed="rId3"/>
            <a:stretch>
              <a:fillRect l="0" t="0" r="0" b="0"/>
            </a:stretch>
          </a:blipFill>
          <a:ln cap="sq">
            <a:noFill/>
            <a:prstDash val="solid"/>
            <a:miter/>
          </a:ln>
        </p:spPr>
      </p:sp>
      <p:sp>
        <p:nvSpPr>
          <p:cNvPr name="AutoShape 21" id="21"/>
          <p:cNvSpPr/>
          <p:nvPr/>
        </p:nvSpPr>
        <p:spPr>
          <a:xfrm>
            <a:off x="9041153" y="3664649"/>
            <a:ext cx="0" cy="1133489"/>
          </a:xfrm>
          <a:prstGeom prst="line">
            <a:avLst/>
          </a:prstGeom>
          <a:ln cap="flat" w="28575">
            <a:solidFill>
              <a:srgbClr val="FFFFFF"/>
            </a:solidFill>
            <a:prstDash val="sysDash"/>
            <a:headEnd type="none" len="sm" w="sm"/>
            <a:tailEnd type="none" len="sm" w="sm"/>
          </a:ln>
        </p:spPr>
      </p:sp>
      <p:grpSp>
        <p:nvGrpSpPr>
          <p:cNvPr name="Group 22" id="22"/>
          <p:cNvGrpSpPr/>
          <p:nvPr/>
        </p:nvGrpSpPr>
        <p:grpSpPr>
          <a:xfrm rot="0">
            <a:off x="8946688" y="4726329"/>
            <a:ext cx="188930" cy="188930"/>
            <a:chOff x="0" y="0"/>
            <a:chExt cx="812800" cy="812800"/>
          </a:xfrm>
        </p:grpSpPr>
        <p:sp>
          <p:nvSpPr>
            <p:cNvPr name="Freeform 23" id="2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24" id="24"/>
            <p:cNvSpPr txBox="true"/>
            <p:nvPr/>
          </p:nvSpPr>
          <p:spPr>
            <a:xfrm>
              <a:off x="76200" y="66675"/>
              <a:ext cx="660400" cy="669925"/>
            </a:xfrm>
            <a:prstGeom prst="rect">
              <a:avLst/>
            </a:prstGeom>
          </p:spPr>
          <p:txBody>
            <a:bodyPr anchor="ctr" rtlCol="false" tIns="86311" lIns="86311" bIns="86311" rIns="86311"/>
            <a:lstStyle/>
            <a:p>
              <a:pPr algn="ctr">
                <a:lnSpc>
                  <a:spcPts val="103"/>
                </a:lnSpc>
              </a:pPr>
            </a:p>
          </p:txBody>
        </p:sp>
      </p:grpSp>
      <p:sp>
        <p:nvSpPr>
          <p:cNvPr name="TextBox 25" id="25"/>
          <p:cNvSpPr txBox="true"/>
          <p:nvPr/>
        </p:nvSpPr>
        <p:spPr>
          <a:xfrm rot="0">
            <a:off x="11123061" y="6744132"/>
            <a:ext cx="1952625" cy="1727200"/>
          </a:xfrm>
          <a:prstGeom prst="rect">
            <a:avLst/>
          </a:prstGeom>
        </p:spPr>
        <p:txBody>
          <a:bodyPr anchor="t" rtlCol="false" tIns="0" lIns="0" bIns="0" rIns="0">
            <a:spAutoFit/>
          </a:bodyPr>
          <a:lstStyle/>
          <a:p>
            <a:pPr algn="ctr" marL="0" indent="0" lvl="0">
              <a:lnSpc>
                <a:spcPts val="3499"/>
              </a:lnSpc>
              <a:spcBef>
                <a:spcPct val="0"/>
              </a:spcBef>
            </a:pPr>
            <a:r>
              <a:rPr lang="en-US" b="true" sz="2499" spc="9">
                <a:solidFill>
                  <a:srgbClr val="FFFFFF"/>
                </a:solidFill>
                <a:latin typeface="Montserrat Ultra-Bold"/>
                <a:ea typeface="Montserrat Ultra-Bold"/>
                <a:cs typeface="Montserrat Ultra-Bold"/>
                <a:sym typeface="Montserrat Ultra-Bold"/>
              </a:rPr>
              <a:t> Manejo eficiente de versiones.</a:t>
            </a:r>
          </a:p>
        </p:txBody>
      </p:sp>
      <p:sp>
        <p:nvSpPr>
          <p:cNvPr name="Freeform 26" id="26"/>
          <p:cNvSpPr/>
          <p:nvPr/>
        </p:nvSpPr>
        <p:spPr>
          <a:xfrm flipH="false" flipV="false" rot="0">
            <a:off x="15360455" y="5143500"/>
            <a:ext cx="1375936" cy="1375936"/>
          </a:xfrm>
          <a:custGeom>
            <a:avLst/>
            <a:gdLst/>
            <a:ahLst/>
            <a:cxnLst/>
            <a:rect r="r" b="b" t="t" l="l"/>
            <a:pathLst>
              <a:path h="1375936" w="1375936">
                <a:moveTo>
                  <a:pt x="0" y="0"/>
                </a:moveTo>
                <a:lnTo>
                  <a:pt x="1375935" y="0"/>
                </a:lnTo>
                <a:lnTo>
                  <a:pt x="1375935" y="1375936"/>
                </a:lnTo>
                <a:lnTo>
                  <a:pt x="0" y="1375936"/>
                </a:lnTo>
                <a:lnTo>
                  <a:pt x="0" y="0"/>
                </a:lnTo>
                <a:close/>
              </a:path>
            </a:pathLst>
          </a:custGeom>
          <a:blipFill>
            <a:blip r:embed="rId3"/>
            <a:stretch>
              <a:fillRect l="0" t="0" r="0" b="0"/>
            </a:stretch>
          </a:blipFill>
          <a:ln cap="sq">
            <a:noFill/>
            <a:prstDash val="solid"/>
            <a:miter/>
          </a:ln>
        </p:spPr>
      </p:sp>
      <p:sp>
        <p:nvSpPr>
          <p:cNvPr name="AutoShape 27" id="27"/>
          <p:cNvSpPr/>
          <p:nvPr/>
        </p:nvSpPr>
        <p:spPr>
          <a:xfrm>
            <a:off x="12099374" y="3697016"/>
            <a:ext cx="0" cy="1133489"/>
          </a:xfrm>
          <a:prstGeom prst="line">
            <a:avLst/>
          </a:prstGeom>
          <a:ln cap="flat" w="28575">
            <a:solidFill>
              <a:srgbClr val="FFFFFF"/>
            </a:solidFill>
            <a:prstDash val="sysDash"/>
            <a:headEnd type="none" len="sm" w="sm"/>
            <a:tailEnd type="none" len="sm" w="sm"/>
          </a:ln>
        </p:spPr>
      </p:sp>
      <p:grpSp>
        <p:nvGrpSpPr>
          <p:cNvPr name="Group 28" id="28"/>
          <p:cNvGrpSpPr/>
          <p:nvPr/>
        </p:nvGrpSpPr>
        <p:grpSpPr>
          <a:xfrm rot="0">
            <a:off x="12004909" y="4758696"/>
            <a:ext cx="188930" cy="188930"/>
            <a:chOff x="0" y="0"/>
            <a:chExt cx="812800" cy="812800"/>
          </a:xfrm>
        </p:grpSpPr>
        <p:sp>
          <p:nvSpPr>
            <p:cNvPr name="Freeform 29" id="2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30" id="30"/>
            <p:cNvSpPr txBox="true"/>
            <p:nvPr/>
          </p:nvSpPr>
          <p:spPr>
            <a:xfrm>
              <a:off x="76200" y="66675"/>
              <a:ext cx="660400" cy="669925"/>
            </a:xfrm>
            <a:prstGeom prst="rect">
              <a:avLst/>
            </a:prstGeom>
          </p:spPr>
          <p:txBody>
            <a:bodyPr anchor="ctr" rtlCol="false" tIns="86311" lIns="86311" bIns="86311" rIns="86311"/>
            <a:lstStyle/>
            <a:p>
              <a:pPr algn="ctr">
                <a:lnSpc>
                  <a:spcPts val="103"/>
                </a:lnSpc>
              </a:pPr>
            </a:p>
          </p:txBody>
        </p:sp>
      </p:grpSp>
      <p:sp>
        <p:nvSpPr>
          <p:cNvPr name="TextBox 31" id="31"/>
          <p:cNvSpPr txBox="true"/>
          <p:nvPr/>
        </p:nvSpPr>
        <p:spPr>
          <a:xfrm rot="0">
            <a:off x="14837545" y="6786136"/>
            <a:ext cx="2421755" cy="1727200"/>
          </a:xfrm>
          <a:prstGeom prst="rect">
            <a:avLst/>
          </a:prstGeom>
        </p:spPr>
        <p:txBody>
          <a:bodyPr anchor="t" rtlCol="false" tIns="0" lIns="0" bIns="0" rIns="0">
            <a:spAutoFit/>
          </a:bodyPr>
          <a:lstStyle/>
          <a:p>
            <a:pPr algn="ctr">
              <a:lnSpc>
                <a:spcPts val="3499"/>
              </a:lnSpc>
            </a:pPr>
            <a:r>
              <a:rPr lang="en-US" b="true" sz="2499" spc="9">
                <a:solidFill>
                  <a:srgbClr val="FFFFFF"/>
                </a:solidFill>
                <a:latin typeface="Montserrat Ultra-Bold"/>
                <a:ea typeface="Montserrat Ultra-Bold"/>
                <a:cs typeface="Montserrat Ultra-Bold"/>
                <a:sym typeface="Montserrat Ultra-Bold"/>
              </a:rPr>
              <a:t>Facilita la recuperación de errores.</a:t>
            </a:r>
          </a:p>
          <a:p>
            <a:pPr algn="ctr" marL="0" indent="0" lvl="0">
              <a:lnSpc>
                <a:spcPts val="3499"/>
              </a:lnSpc>
              <a:spcBef>
                <a:spcPct val="0"/>
              </a:spcBef>
            </a:pPr>
          </a:p>
        </p:txBody>
      </p:sp>
      <p:sp>
        <p:nvSpPr>
          <p:cNvPr name="Freeform 32" id="32"/>
          <p:cNvSpPr/>
          <p:nvPr/>
        </p:nvSpPr>
        <p:spPr>
          <a:xfrm flipH="false" flipV="false" rot="0">
            <a:off x="1468410" y="5101497"/>
            <a:ext cx="1375936" cy="1375936"/>
          </a:xfrm>
          <a:custGeom>
            <a:avLst/>
            <a:gdLst/>
            <a:ahLst/>
            <a:cxnLst/>
            <a:rect r="r" b="b" t="t" l="l"/>
            <a:pathLst>
              <a:path h="1375936" w="1375936">
                <a:moveTo>
                  <a:pt x="0" y="0"/>
                </a:moveTo>
                <a:lnTo>
                  <a:pt x="1375935" y="0"/>
                </a:lnTo>
                <a:lnTo>
                  <a:pt x="1375935" y="1375935"/>
                </a:lnTo>
                <a:lnTo>
                  <a:pt x="0" y="1375935"/>
                </a:lnTo>
                <a:lnTo>
                  <a:pt x="0" y="0"/>
                </a:lnTo>
                <a:close/>
              </a:path>
            </a:pathLst>
          </a:custGeom>
          <a:blipFill>
            <a:blip r:embed="rId3"/>
            <a:stretch>
              <a:fillRect l="0" t="0" r="0" b="0"/>
            </a:stretch>
          </a:blipFill>
          <a:ln cap="sq">
            <a:noFill/>
            <a:prstDash val="solid"/>
            <a:miter/>
          </a:ln>
        </p:spPr>
      </p:sp>
      <p:sp>
        <p:nvSpPr>
          <p:cNvPr name="TextBox 33" id="33"/>
          <p:cNvSpPr txBox="true"/>
          <p:nvPr/>
        </p:nvSpPr>
        <p:spPr>
          <a:xfrm rot="0">
            <a:off x="1197680" y="6744132"/>
            <a:ext cx="1917396" cy="1289050"/>
          </a:xfrm>
          <a:prstGeom prst="rect">
            <a:avLst/>
          </a:prstGeom>
        </p:spPr>
        <p:txBody>
          <a:bodyPr anchor="t" rtlCol="false" tIns="0" lIns="0" bIns="0" rIns="0">
            <a:spAutoFit/>
          </a:bodyPr>
          <a:lstStyle/>
          <a:p>
            <a:pPr algn="ctr" marL="0" indent="0" lvl="0">
              <a:lnSpc>
                <a:spcPts val="3499"/>
              </a:lnSpc>
              <a:spcBef>
                <a:spcPct val="0"/>
              </a:spcBef>
            </a:pPr>
            <a:r>
              <a:rPr lang="en-US" b="true" sz="2499" spc="9">
                <a:solidFill>
                  <a:srgbClr val="FFFFFF"/>
                </a:solidFill>
                <a:latin typeface="Montserrat Ultra-Bold"/>
                <a:ea typeface="Montserrat Ultra-Bold"/>
                <a:cs typeface="Montserrat Ultra-Bold"/>
                <a:sym typeface="Montserrat Ultra-Bold"/>
              </a:rPr>
              <a:t>His</a:t>
            </a:r>
            <a:r>
              <a:rPr lang="en-US" b="true" sz="2499" spc="9" strike="noStrike" u="none">
                <a:solidFill>
                  <a:srgbClr val="FFFFFF"/>
                </a:solidFill>
                <a:latin typeface="Montserrat Ultra-Bold"/>
                <a:ea typeface="Montserrat Ultra-Bold"/>
                <a:cs typeface="Montserrat Ultra-Bold"/>
                <a:sym typeface="Montserrat Ultra-Bold"/>
              </a:rPr>
              <a:t>torial de cambios.</a:t>
            </a:r>
          </a:p>
        </p:txBody>
      </p:sp>
      <p:sp>
        <p:nvSpPr>
          <p:cNvPr name="TextBox 34" id="34"/>
          <p:cNvSpPr txBox="true"/>
          <p:nvPr/>
        </p:nvSpPr>
        <p:spPr>
          <a:xfrm rot="0">
            <a:off x="1882135" y="5452186"/>
            <a:ext cx="548485" cy="648146"/>
          </a:xfrm>
          <a:prstGeom prst="rect">
            <a:avLst/>
          </a:prstGeom>
        </p:spPr>
        <p:txBody>
          <a:bodyPr anchor="t" rtlCol="false" tIns="0" lIns="0" bIns="0" rIns="0">
            <a:spAutoFit/>
          </a:bodyPr>
          <a:lstStyle/>
          <a:p>
            <a:pPr algn="ctr">
              <a:lnSpc>
                <a:spcPts val="5123"/>
              </a:lnSpc>
            </a:pPr>
            <a:r>
              <a:rPr lang="en-US" b="true" sz="4342" spc="138">
                <a:solidFill>
                  <a:srgbClr val="FFFFFF"/>
                </a:solidFill>
                <a:latin typeface="Montserrat Heavy"/>
                <a:ea typeface="Montserrat Heavy"/>
                <a:cs typeface="Montserrat Heavy"/>
                <a:sym typeface="Montserrat Heavy"/>
              </a:rPr>
              <a:t>1</a:t>
            </a:r>
          </a:p>
        </p:txBody>
      </p:sp>
      <p:sp>
        <p:nvSpPr>
          <p:cNvPr name="TextBox 35" id="35"/>
          <p:cNvSpPr txBox="true"/>
          <p:nvPr/>
        </p:nvSpPr>
        <p:spPr>
          <a:xfrm rot="0">
            <a:off x="5040413" y="5545943"/>
            <a:ext cx="548485" cy="648146"/>
          </a:xfrm>
          <a:prstGeom prst="rect">
            <a:avLst/>
          </a:prstGeom>
        </p:spPr>
        <p:txBody>
          <a:bodyPr anchor="t" rtlCol="false" tIns="0" lIns="0" bIns="0" rIns="0">
            <a:spAutoFit/>
          </a:bodyPr>
          <a:lstStyle/>
          <a:p>
            <a:pPr algn="ctr">
              <a:lnSpc>
                <a:spcPts val="5123"/>
              </a:lnSpc>
            </a:pPr>
            <a:r>
              <a:rPr lang="en-US" b="true" sz="4342" spc="138">
                <a:solidFill>
                  <a:srgbClr val="FFFFFF"/>
                </a:solidFill>
                <a:latin typeface="Montserrat Heavy"/>
                <a:ea typeface="Montserrat Heavy"/>
                <a:cs typeface="Montserrat Heavy"/>
                <a:sym typeface="Montserrat Heavy"/>
              </a:rPr>
              <a:t>2</a:t>
            </a:r>
          </a:p>
        </p:txBody>
      </p:sp>
      <p:sp>
        <p:nvSpPr>
          <p:cNvPr name="TextBox 36" id="36"/>
          <p:cNvSpPr txBox="true"/>
          <p:nvPr/>
        </p:nvSpPr>
        <p:spPr>
          <a:xfrm rot="0">
            <a:off x="8766911" y="5540321"/>
            <a:ext cx="548485" cy="648146"/>
          </a:xfrm>
          <a:prstGeom prst="rect">
            <a:avLst/>
          </a:prstGeom>
        </p:spPr>
        <p:txBody>
          <a:bodyPr anchor="t" rtlCol="false" tIns="0" lIns="0" bIns="0" rIns="0">
            <a:spAutoFit/>
          </a:bodyPr>
          <a:lstStyle/>
          <a:p>
            <a:pPr algn="ctr">
              <a:lnSpc>
                <a:spcPts val="5123"/>
              </a:lnSpc>
            </a:pPr>
            <a:r>
              <a:rPr lang="en-US" b="true" sz="4342" spc="138">
                <a:solidFill>
                  <a:srgbClr val="FFFFFF"/>
                </a:solidFill>
                <a:latin typeface="Montserrat Heavy"/>
                <a:ea typeface="Montserrat Heavy"/>
                <a:cs typeface="Montserrat Heavy"/>
                <a:sym typeface="Montserrat Heavy"/>
              </a:rPr>
              <a:t>3</a:t>
            </a:r>
          </a:p>
        </p:txBody>
      </p:sp>
      <p:sp>
        <p:nvSpPr>
          <p:cNvPr name="TextBox 37" id="37"/>
          <p:cNvSpPr txBox="true"/>
          <p:nvPr/>
        </p:nvSpPr>
        <p:spPr>
          <a:xfrm rot="0">
            <a:off x="11825869" y="5452186"/>
            <a:ext cx="548485" cy="648146"/>
          </a:xfrm>
          <a:prstGeom prst="rect">
            <a:avLst/>
          </a:prstGeom>
        </p:spPr>
        <p:txBody>
          <a:bodyPr anchor="t" rtlCol="false" tIns="0" lIns="0" bIns="0" rIns="0">
            <a:spAutoFit/>
          </a:bodyPr>
          <a:lstStyle/>
          <a:p>
            <a:pPr algn="ctr">
              <a:lnSpc>
                <a:spcPts val="5123"/>
              </a:lnSpc>
            </a:pPr>
            <a:r>
              <a:rPr lang="en-US" b="true" sz="4342" spc="138">
                <a:solidFill>
                  <a:srgbClr val="FFFFFF"/>
                </a:solidFill>
                <a:latin typeface="Montserrat Heavy"/>
                <a:ea typeface="Montserrat Heavy"/>
                <a:cs typeface="Montserrat Heavy"/>
                <a:sym typeface="Montserrat Heavy"/>
              </a:rPr>
              <a:t>4</a:t>
            </a:r>
          </a:p>
        </p:txBody>
      </p:sp>
      <p:sp>
        <p:nvSpPr>
          <p:cNvPr name="TextBox 38" id="38"/>
          <p:cNvSpPr txBox="true"/>
          <p:nvPr/>
        </p:nvSpPr>
        <p:spPr>
          <a:xfrm rot="0">
            <a:off x="15774180" y="5494189"/>
            <a:ext cx="548485" cy="648146"/>
          </a:xfrm>
          <a:prstGeom prst="rect">
            <a:avLst/>
          </a:prstGeom>
        </p:spPr>
        <p:txBody>
          <a:bodyPr anchor="t" rtlCol="false" tIns="0" lIns="0" bIns="0" rIns="0">
            <a:spAutoFit/>
          </a:bodyPr>
          <a:lstStyle/>
          <a:p>
            <a:pPr algn="ctr">
              <a:lnSpc>
                <a:spcPts val="5123"/>
              </a:lnSpc>
            </a:pPr>
            <a:r>
              <a:rPr lang="en-US" b="true" sz="4342" spc="138">
                <a:solidFill>
                  <a:srgbClr val="FFFFFF"/>
                </a:solidFill>
                <a:latin typeface="Montserrat Heavy"/>
                <a:ea typeface="Montserrat Heavy"/>
                <a:cs typeface="Montserrat Heavy"/>
                <a:sym typeface="Montserrat Heavy"/>
              </a:rPr>
              <a:t>5</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19444" t="0" r="-19444" b="0"/>
            </a:stretch>
          </a:blipFill>
        </p:spPr>
      </p:sp>
      <p:grpSp>
        <p:nvGrpSpPr>
          <p:cNvPr name="Group 3" id="3"/>
          <p:cNvGrpSpPr/>
          <p:nvPr/>
        </p:nvGrpSpPr>
        <p:grpSpPr>
          <a:xfrm rot="0">
            <a:off x="1028700" y="1028700"/>
            <a:ext cx="3736991" cy="3736976"/>
            <a:chOff x="0" y="0"/>
            <a:chExt cx="6350000" cy="6349975"/>
          </a:xfrm>
        </p:grpSpPr>
        <p:sp>
          <p:nvSpPr>
            <p:cNvPr name="Freeform 4" id="4"/>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3"/>
              <a:stretch>
                <a:fillRect l="-16805" t="0" r="-16805" b="0"/>
              </a:stretch>
            </a:blipFill>
          </p:spPr>
        </p:sp>
      </p:grpSp>
      <p:sp>
        <p:nvSpPr>
          <p:cNvPr name="Freeform 5" id="5"/>
          <p:cNvSpPr/>
          <p:nvPr/>
        </p:nvSpPr>
        <p:spPr>
          <a:xfrm flipH="false" flipV="false" rot="0">
            <a:off x="5087666" y="1487943"/>
            <a:ext cx="1686632" cy="2355402"/>
          </a:xfrm>
          <a:custGeom>
            <a:avLst/>
            <a:gdLst/>
            <a:ahLst/>
            <a:cxnLst/>
            <a:rect r="r" b="b" t="t" l="l"/>
            <a:pathLst>
              <a:path h="2355402" w="1686632">
                <a:moveTo>
                  <a:pt x="0" y="0"/>
                </a:moveTo>
                <a:lnTo>
                  <a:pt x="1686633" y="0"/>
                </a:lnTo>
                <a:lnTo>
                  <a:pt x="1686633" y="2355402"/>
                </a:lnTo>
                <a:lnTo>
                  <a:pt x="0" y="2355402"/>
                </a:lnTo>
                <a:lnTo>
                  <a:pt x="0" y="0"/>
                </a:lnTo>
                <a:close/>
              </a:path>
            </a:pathLst>
          </a:custGeom>
          <a:blipFill>
            <a:blip r:embed="rId4"/>
            <a:stretch>
              <a:fillRect l="-124143" t="-22223" r="-288190" b="-20982"/>
            </a:stretch>
          </a:blipFill>
        </p:spPr>
      </p:sp>
      <p:sp>
        <p:nvSpPr>
          <p:cNvPr name="TextBox 6" id="6"/>
          <p:cNvSpPr txBox="true"/>
          <p:nvPr/>
        </p:nvSpPr>
        <p:spPr>
          <a:xfrm rot="0">
            <a:off x="9717159" y="3806754"/>
            <a:ext cx="7011029" cy="4781550"/>
          </a:xfrm>
          <a:prstGeom prst="rect">
            <a:avLst/>
          </a:prstGeom>
        </p:spPr>
        <p:txBody>
          <a:bodyPr anchor="t" rtlCol="false" tIns="0" lIns="0" bIns="0" rIns="0">
            <a:spAutoFit/>
          </a:bodyPr>
          <a:lstStyle/>
          <a:p>
            <a:pPr algn="l" marL="0" indent="0" lvl="0">
              <a:lnSpc>
                <a:spcPts val="4200"/>
              </a:lnSpc>
            </a:pPr>
            <a:r>
              <a:rPr lang="en-US" sz="3000">
                <a:solidFill>
                  <a:srgbClr val="FFFFFF"/>
                </a:solidFill>
                <a:latin typeface="Montserrat"/>
                <a:ea typeface="Montserrat"/>
                <a:cs typeface="Montserrat"/>
                <a:sym typeface="Montserrat"/>
              </a:rPr>
              <a:t>Git es un sistema de control de versiones de código fuente, creado por Linus Torvalds en 2005. Es una herramienta que se utiliza para llevar un registro de los cambios en el código fuente de un proyecto y permitir a varios desarrolladores trabajar en el mismo proyecto de manera simultánea.</a:t>
            </a:r>
          </a:p>
        </p:txBody>
      </p:sp>
      <p:sp>
        <p:nvSpPr>
          <p:cNvPr name="TextBox 7" id="7"/>
          <p:cNvSpPr txBox="true"/>
          <p:nvPr/>
        </p:nvSpPr>
        <p:spPr>
          <a:xfrm rot="0">
            <a:off x="885159" y="4689476"/>
            <a:ext cx="5045823" cy="4740275"/>
          </a:xfrm>
          <a:prstGeom prst="rect">
            <a:avLst/>
          </a:prstGeom>
        </p:spPr>
        <p:txBody>
          <a:bodyPr anchor="t" rtlCol="false" tIns="0" lIns="0" bIns="0" rIns="0">
            <a:spAutoFit/>
          </a:bodyPr>
          <a:lstStyle/>
          <a:p>
            <a:pPr algn="l" marL="0" indent="0" lvl="0">
              <a:lnSpc>
                <a:spcPts val="3774"/>
              </a:lnSpc>
            </a:pPr>
            <a:r>
              <a:rPr lang="en-US" b="true" sz="2499" i="true">
                <a:solidFill>
                  <a:srgbClr val="FFFFFF"/>
                </a:solidFill>
                <a:latin typeface="League Spartan"/>
                <a:ea typeface="League Spartan"/>
                <a:cs typeface="League Spartan"/>
                <a:sym typeface="League Spartan"/>
              </a:rPr>
              <a:t>Es un </a:t>
            </a:r>
            <a:r>
              <a:rPr lang="en-US" b="true" sz="2499" i="true">
                <a:solidFill>
                  <a:srgbClr val="FFFFFF"/>
                </a:solidFill>
                <a:latin typeface="League Spartan"/>
                <a:ea typeface="League Spartan"/>
                <a:cs typeface="League Spartan"/>
                <a:sym typeface="League Spartan"/>
              </a:rPr>
              <a:t>ingeniero de software finl</a:t>
            </a:r>
            <a:r>
              <a:rPr lang="en-US" b="true" sz="2499" i="true">
                <a:solidFill>
                  <a:srgbClr val="FFFFFF"/>
                </a:solidFill>
                <a:latin typeface="League Spartan"/>
                <a:ea typeface="League Spartan"/>
                <a:cs typeface="League Spartan"/>
                <a:sym typeface="League Spartan"/>
              </a:rPr>
              <a:t>andés-estadounidense, conocido por iniciar y mantener el desarrollo del kernel Linux. Actualmente es responsable de la coordinación del proyecto. También ha desarrollado el software de control de versiones </a:t>
            </a:r>
            <a:r>
              <a:rPr lang="en-US" b="true" sz="2499" i="true" u="sng">
                <a:solidFill>
                  <a:srgbClr val="FFFFFF"/>
                </a:solidFill>
                <a:latin typeface="League Spartan"/>
                <a:ea typeface="League Spartan"/>
                <a:cs typeface="League Spartan"/>
                <a:sym typeface="League Spartan"/>
                <a:hlinkClick r:id="rId5" tooltip="https://es.wikipedia.org/wiki/Git"/>
              </a:rPr>
              <a:t>Git</a:t>
            </a:r>
            <a:r>
              <a:rPr lang="en-US" b="true" sz="2499" i="true">
                <a:solidFill>
                  <a:srgbClr val="FFFFFF"/>
                </a:solidFill>
                <a:latin typeface="League Spartan"/>
                <a:ea typeface="League Spartan"/>
                <a:cs typeface="League Spartan"/>
                <a:sym typeface="League Spartan"/>
              </a:rPr>
              <a:t>.</a:t>
            </a:r>
          </a:p>
        </p:txBody>
      </p:sp>
      <p:sp>
        <p:nvSpPr>
          <p:cNvPr name="TextBox 8" id="8"/>
          <p:cNvSpPr txBox="true"/>
          <p:nvPr/>
        </p:nvSpPr>
        <p:spPr>
          <a:xfrm rot="0">
            <a:off x="7875358" y="2684694"/>
            <a:ext cx="9666478" cy="891540"/>
          </a:xfrm>
          <a:prstGeom prst="rect">
            <a:avLst/>
          </a:prstGeom>
        </p:spPr>
        <p:txBody>
          <a:bodyPr anchor="t" rtlCol="false" tIns="0" lIns="0" bIns="0" rIns="0">
            <a:spAutoFit/>
          </a:bodyPr>
          <a:lstStyle/>
          <a:p>
            <a:pPr algn="ctr">
              <a:lnSpc>
                <a:spcPts val="7080"/>
              </a:lnSpc>
            </a:pPr>
            <a:r>
              <a:rPr lang="en-US" b="true" sz="6000" spc="192">
                <a:solidFill>
                  <a:srgbClr val="FFFFFF"/>
                </a:solidFill>
                <a:latin typeface="Montserrat Heavy"/>
                <a:ea typeface="Montserrat Heavy"/>
                <a:cs typeface="Montserrat Heavy"/>
                <a:sym typeface="Montserrat Heavy"/>
              </a:rPr>
              <a:t>Git</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19444" t="0" r="-19444" b="0"/>
            </a:stretch>
          </a:blipFill>
        </p:spPr>
      </p:sp>
      <p:sp>
        <p:nvSpPr>
          <p:cNvPr name="Freeform 3" id="3"/>
          <p:cNvSpPr/>
          <p:nvPr/>
        </p:nvSpPr>
        <p:spPr>
          <a:xfrm flipH="true" flipV="true" rot="-1695556">
            <a:off x="-4705368" y="-11167296"/>
            <a:ext cx="24025991" cy="18029504"/>
          </a:xfrm>
          <a:custGeom>
            <a:avLst/>
            <a:gdLst/>
            <a:ahLst/>
            <a:cxnLst/>
            <a:rect r="r" b="b" t="t" l="l"/>
            <a:pathLst>
              <a:path h="18029504" w="24025991">
                <a:moveTo>
                  <a:pt x="24025991" y="18029504"/>
                </a:moveTo>
                <a:lnTo>
                  <a:pt x="0" y="18029504"/>
                </a:lnTo>
                <a:lnTo>
                  <a:pt x="0" y="0"/>
                </a:lnTo>
                <a:lnTo>
                  <a:pt x="24025991" y="0"/>
                </a:lnTo>
                <a:lnTo>
                  <a:pt x="24025991" y="18029504"/>
                </a:lnTo>
                <a:close/>
              </a:path>
            </a:pathLst>
          </a:custGeom>
          <a:blipFill>
            <a:blip r:embed="rId3"/>
            <a:stretch>
              <a:fillRect l="0" t="0" r="0" b="0"/>
            </a:stretch>
          </a:blipFill>
        </p:spPr>
      </p:sp>
      <p:sp>
        <p:nvSpPr>
          <p:cNvPr name="TextBox 4" id="4"/>
          <p:cNvSpPr txBox="true"/>
          <p:nvPr/>
        </p:nvSpPr>
        <p:spPr>
          <a:xfrm rot="0">
            <a:off x="5924243" y="2104425"/>
            <a:ext cx="6439515" cy="1786890"/>
          </a:xfrm>
          <a:prstGeom prst="rect">
            <a:avLst/>
          </a:prstGeom>
        </p:spPr>
        <p:txBody>
          <a:bodyPr anchor="t" rtlCol="false" tIns="0" lIns="0" bIns="0" rIns="0">
            <a:spAutoFit/>
          </a:bodyPr>
          <a:lstStyle/>
          <a:p>
            <a:pPr algn="ctr">
              <a:lnSpc>
                <a:spcPts val="7080"/>
              </a:lnSpc>
            </a:pPr>
            <a:r>
              <a:rPr lang="en-US" b="true" sz="6000" spc="192">
                <a:solidFill>
                  <a:srgbClr val="FFFFFF"/>
                </a:solidFill>
                <a:latin typeface="Montserrat Heavy"/>
                <a:ea typeface="Montserrat Heavy"/>
                <a:cs typeface="Montserrat Heavy"/>
                <a:sym typeface="Montserrat Heavy"/>
              </a:rPr>
              <a:t>Conceptos Básicos de Git</a:t>
            </a:r>
          </a:p>
        </p:txBody>
      </p:sp>
      <p:sp>
        <p:nvSpPr>
          <p:cNvPr name="TextBox 5" id="5"/>
          <p:cNvSpPr txBox="true"/>
          <p:nvPr/>
        </p:nvSpPr>
        <p:spPr>
          <a:xfrm rot="0">
            <a:off x="1481887" y="5057775"/>
            <a:ext cx="4895543" cy="1473200"/>
          </a:xfrm>
          <a:prstGeom prst="rect">
            <a:avLst/>
          </a:prstGeom>
        </p:spPr>
        <p:txBody>
          <a:bodyPr anchor="t" rtlCol="false" tIns="0" lIns="0" bIns="0" rIns="0">
            <a:spAutoFit/>
          </a:bodyPr>
          <a:lstStyle/>
          <a:p>
            <a:pPr algn="ctr" marL="0" indent="0" lvl="0">
              <a:lnSpc>
                <a:spcPts val="3999"/>
              </a:lnSpc>
            </a:pPr>
            <a:r>
              <a:rPr lang="en-US" sz="2499">
                <a:solidFill>
                  <a:srgbClr val="FFFFFF"/>
                </a:solidFill>
                <a:latin typeface="Montserrat"/>
                <a:ea typeface="Montserrat"/>
                <a:cs typeface="Montserrat"/>
                <a:sym typeface="Montserrat"/>
              </a:rPr>
              <a:t> Lugar donde se almacenan los archivos y su historial de cambios.</a:t>
            </a:r>
          </a:p>
        </p:txBody>
      </p:sp>
      <p:sp>
        <p:nvSpPr>
          <p:cNvPr name="TextBox 6" id="6"/>
          <p:cNvSpPr txBox="true"/>
          <p:nvPr/>
        </p:nvSpPr>
        <p:spPr>
          <a:xfrm rot="0">
            <a:off x="3135481" y="7514891"/>
            <a:ext cx="2449600" cy="471805"/>
          </a:xfrm>
          <a:prstGeom prst="rect">
            <a:avLst/>
          </a:prstGeom>
        </p:spPr>
        <p:txBody>
          <a:bodyPr anchor="t" rtlCol="false" tIns="0" lIns="0" bIns="0" rIns="0">
            <a:spAutoFit/>
          </a:bodyPr>
          <a:lstStyle/>
          <a:p>
            <a:pPr algn="ctr" marL="0" indent="0" lvl="0">
              <a:lnSpc>
                <a:spcPts val="3919"/>
              </a:lnSpc>
              <a:spcBef>
                <a:spcPct val="0"/>
              </a:spcBef>
            </a:pPr>
            <a:r>
              <a:rPr lang="en-US" b="true" sz="2799" spc="11">
                <a:solidFill>
                  <a:srgbClr val="FFFFFF"/>
                </a:solidFill>
                <a:latin typeface="Montserrat Ultra-Bold"/>
                <a:ea typeface="Montserrat Ultra-Bold"/>
                <a:cs typeface="Montserrat Ultra-Bold"/>
                <a:sym typeface="Montserrat Ultra-Bold"/>
              </a:rPr>
              <a:t>Me</a:t>
            </a:r>
            <a:r>
              <a:rPr lang="en-US" b="true" sz="2799" spc="11" strike="noStrike" u="none">
                <a:solidFill>
                  <a:srgbClr val="FFFFFF"/>
                </a:solidFill>
                <a:latin typeface="Montserrat Ultra-Bold"/>
                <a:ea typeface="Montserrat Ultra-Bold"/>
                <a:cs typeface="Montserrat Ultra-Bold"/>
                <a:sym typeface="Montserrat Ultra-Bold"/>
              </a:rPr>
              <a:t>rge</a:t>
            </a:r>
          </a:p>
        </p:txBody>
      </p:sp>
      <p:sp>
        <p:nvSpPr>
          <p:cNvPr name="TextBox 7" id="7"/>
          <p:cNvSpPr txBox="true"/>
          <p:nvPr/>
        </p:nvSpPr>
        <p:spPr>
          <a:xfrm rot="0">
            <a:off x="7017068" y="6594141"/>
            <a:ext cx="4895543" cy="968375"/>
          </a:xfrm>
          <a:prstGeom prst="rect">
            <a:avLst/>
          </a:prstGeom>
        </p:spPr>
        <p:txBody>
          <a:bodyPr anchor="t" rtlCol="false" tIns="0" lIns="0" bIns="0" rIns="0">
            <a:spAutoFit/>
          </a:bodyPr>
          <a:lstStyle/>
          <a:p>
            <a:pPr algn="ctr" marL="0" indent="0" lvl="0">
              <a:lnSpc>
                <a:spcPts val="3999"/>
              </a:lnSpc>
            </a:pPr>
            <a:r>
              <a:rPr lang="en-US" sz="2499">
                <a:solidFill>
                  <a:srgbClr val="FFFFFF"/>
                </a:solidFill>
                <a:latin typeface="Montserrat"/>
                <a:ea typeface="Montserrat"/>
                <a:cs typeface="Montserrat"/>
                <a:sym typeface="Montserrat"/>
              </a:rPr>
              <a:t>Registro de cambios en el repositorio.</a:t>
            </a:r>
          </a:p>
        </p:txBody>
      </p:sp>
      <p:sp>
        <p:nvSpPr>
          <p:cNvPr name="TextBox 8" id="8"/>
          <p:cNvSpPr txBox="true"/>
          <p:nvPr/>
        </p:nvSpPr>
        <p:spPr>
          <a:xfrm rot="0">
            <a:off x="13021860" y="5057775"/>
            <a:ext cx="4895543" cy="1473200"/>
          </a:xfrm>
          <a:prstGeom prst="rect">
            <a:avLst/>
          </a:prstGeom>
        </p:spPr>
        <p:txBody>
          <a:bodyPr anchor="t" rtlCol="false" tIns="0" lIns="0" bIns="0" rIns="0">
            <a:spAutoFit/>
          </a:bodyPr>
          <a:lstStyle/>
          <a:p>
            <a:pPr algn="ctr" marL="0" indent="0" lvl="0">
              <a:lnSpc>
                <a:spcPts val="3999"/>
              </a:lnSpc>
            </a:pPr>
            <a:r>
              <a:rPr lang="en-US" sz="2499">
                <a:solidFill>
                  <a:srgbClr val="FFFFFF"/>
                </a:solidFill>
                <a:latin typeface="Montserrat"/>
                <a:ea typeface="Montserrat"/>
                <a:cs typeface="Montserrat"/>
                <a:sym typeface="Montserrat"/>
              </a:rPr>
              <a:t>Permite desarrollar nuevas funcionalidades sin afectar el código principal.</a:t>
            </a:r>
          </a:p>
        </p:txBody>
      </p:sp>
      <p:sp>
        <p:nvSpPr>
          <p:cNvPr name="TextBox 9" id="9"/>
          <p:cNvSpPr txBox="true"/>
          <p:nvPr/>
        </p:nvSpPr>
        <p:spPr>
          <a:xfrm rot="0">
            <a:off x="1912509" y="8301460"/>
            <a:ext cx="4895543" cy="968375"/>
          </a:xfrm>
          <a:prstGeom prst="rect">
            <a:avLst/>
          </a:prstGeom>
        </p:spPr>
        <p:txBody>
          <a:bodyPr anchor="t" rtlCol="false" tIns="0" lIns="0" bIns="0" rIns="0">
            <a:spAutoFit/>
          </a:bodyPr>
          <a:lstStyle/>
          <a:p>
            <a:pPr algn="ctr" marL="0" indent="0" lvl="0">
              <a:lnSpc>
                <a:spcPts val="3999"/>
              </a:lnSpc>
            </a:pPr>
            <a:r>
              <a:rPr lang="en-US" sz="2499">
                <a:solidFill>
                  <a:srgbClr val="FFFFFF"/>
                </a:solidFill>
                <a:latin typeface="Montserrat"/>
                <a:ea typeface="Montserrat"/>
                <a:cs typeface="Montserrat"/>
                <a:sym typeface="Montserrat"/>
              </a:rPr>
              <a:t>Une cambios de diferentes ramas.</a:t>
            </a:r>
          </a:p>
        </p:txBody>
      </p:sp>
      <p:sp>
        <p:nvSpPr>
          <p:cNvPr name="TextBox 10" id="10"/>
          <p:cNvSpPr txBox="true"/>
          <p:nvPr/>
        </p:nvSpPr>
        <p:spPr>
          <a:xfrm rot="0">
            <a:off x="12208462" y="8301460"/>
            <a:ext cx="4895543" cy="1473200"/>
          </a:xfrm>
          <a:prstGeom prst="rect">
            <a:avLst/>
          </a:prstGeom>
        </p:spPr>
        <p:txBody>
          <a:bodyPr anchor="t" rtlCol="false" tIns="0" lIns="0" bIns="0" rIns="0">
            <a:spAutoFit/>
          </a:bodyPr>
          <a:lstStyle/>
          <a:p>
            <a:pPr algn="ctr" marL="0" indent="0" lvl="0">
              <a:lnSpc>
                <a:spcPts val="3999"/>
              </a:lnSpc>
            </a:pPr>
            <a:r>
              <a:rPr lang="en-US" sz="2499">
                <a:solidFill>
                  <a:srgbClr val="FFFFFF"/>
                </a:solidFill>
                <a:latin typeface="Montserrat"/>
                <a:ea typeface="Montserrat"/>
                <a:cs typeface="Montserrat"/>
                <a:sym typeface="Montserrat"/>
              </a:rPr>
              <a:t>Enviar y recibir cambios desde un repositorio remoto.</a:t>
            </a:r>
          </a:p>
          <a:p>
            <a:pPr algn="ctr" marL="0" indent="0" lvl="0">
              <a:lnSpc>
                <a:spcPts val="3999"/>
              </a:lnSpc>
            </a:pPr>
          </a:p>
        </p:txBody>
      </p:sp>
      <p:sp>
        <p:nvSpPr>
          <p:cNvPr name="TextBox 11" id="11"/>
          <p:cNvSpPr txBox="true"/>
          <p:nvPr/>
        </p:nvSpPr>
        <p:spPr>
          <a:xfrm rot="0">
            <a:off x="8240040" y="5789613"/>
            <a:ext cx="2449600" cy="471805"/>
          </a:xfrm>
          <a:prstGeom prst="rect">
            <a:avLst/>
          </a:prstGeom>
        </p:spPr>
        <p:txBody>
          <a:bodyPr anchor="t" rtlCol="false" tIns="0" lIns="0" bIns="0" rIns="0">
            <a:spAutoFit/>
          </a:bodyPr>
          <a:lstStyle/>
          <a:p>
            <a:pPr algn="ctr" marL="0" indent="0" lvl="0">
              <a:lnSpc>
                <a:spcPts val="3919"/>
              </a:lnSpc>
              <a:spcBef>
                <a:spcPct val="0"/>
              </a:spcBef>
            </a:pPr>
            <a:r>
              <a:rPr lang="en-US" b="true" sz="2799" spc="11">
                <a:solidFill>
                  <a:srgbClr val="FFFFFF"/>
                </a:solidFill>
                <a:latin typeface="Montserrat Ultra-Bold"/>
                <a:ea typeface="Montserrat Ultra-Bold"/>
                <a:cs typeface="Montserrat Ultra-Bold"/>
                <a:sym typeface="Montserrat Ultra-Bold"/>
              </a:rPr>
              <a:t>Commi</a:t>
            </a:r>
            <a:r>
              <a:rPr lang="en-US" b="true" sz="2799" spc="11" strike="noStrike" u="none">
                <a:solidFill>
                  <a:srgbClr val="FFFFFF"/>
                </a:solidFill>
                <a:latin typeface="Montserrat Ultra-Bold"/>
                <a:ea typeface="Montserrat Ultra-Bold"/>
                <a:cs typeface="Montserrat Ultra-Bold"/>
                <a:sym typeface="Montserrat Ultra-Bold"/>
              </a:rPr>
              <a:t>t</a:t>
            </a:r>
          </a:p>
        </p:txBody>
      </p:sp>
      <p:sp>
        <p:nvSpPr>
          <p:cNvPr name="TextBox 12" id="12"/>
          <p:cNvSpPr txBox="true"/>
          <p:nvPr/>
        </p:nvSpPr>
        <p:spPr>
          <a:xfrm rot="0">
            <a:off x="13623340" y="4470400"/>
            <a:ext cx="3635960" cy="471805"/>
          </a:xfrm>
          <a:prstGeom prst="rect">
            <a:avLst/>
          </a:prstGeom>
        </p:spPr>
        <p:txBody>
          <a:bodyPr anchor="t" rtlCol="false" tIns="0" lIns="0" bIns="0" rIns="0">
            <a:spAutoFit/>
          </a:bodyPr>
          <a:lstStyle/>
          <a:p>
            <a:pPr algn="ctr" marL="0" indent="0" lvl="0">
              <a:lnSpc>
                <a:spcPts val="3919"/>
              </a:lnSpc>
              <a:spcBef>
                <a:spcPct val="0"/>
              </a:spcBef>
            </a:pPr>
            <a:r>
              <a:rPr lang="en-US" b="true" sz="2799" spc="11">
                <a:solidFill>
                  <a:srgbClr val="FFFFFF"/>
                </a:solidFill>
                <a:latin typeface="Montserrat Ultra-Bold"/>
                <a:ea typeface="Montserrat Ultra-Bold"/>
                <a:cs typeface="Montserrat Ultra-Bold"/>
                <a:sym typeface="Montserrat Ultra-Bold"/>
              </a:rPr>
              <a:t>Branch (Rama)</a:t>
            </a:r>
          </a:p>
        </p:txBody>
      </p:sp>
      <p:sp>
        <p:nvSpPr>
          <p:cNvPr name="TextBox 13" id="13"/>
          <p:cNvSpPr txBox="true"/>
          <p:nvPr/>
        </p:nvSpPr>
        <p:spPr>
          <a:xfrm rot="0">
            <a:off x="2857258" y="4622800"/>
            <a:ext cx="2449600" cy="471805"/>
          </a:xfrm>
          <a:prstGeom prst="rect">
            <a:avLst/>
          </a:prstGeom>
        </p:spPr>
        <p:txBody>
          <a:bodyPr anchor="t" rtlCol="false" tIns="0" lIns="0" bIns="0" rIns="0">
            <a:spAutoFit/>
          </a:bodyPr>
          <a:lstStyle/>
          <a:p>
            <a:pPr algn="ctr" marL="0" indent="0" lvl="0">
              <a:lnSpc>
                <a:spcPts val="3919"/>
              </a:lnSpc>
              <a:spcBef>
                <a:spcPct val="0"/>
              </a:spcBef>
            </a:pPr>
            <a:r>
              <a:rPr lang="en-US" b="true" sz="2799" spc="11">
                <a:solidFill>
                  <a:srgbClr val="FFFFFF"/>
                </a:solidFill>
                <a:latin typeface="Montserrat Ultra-Bold"/>
                <a:ea typeface="Montserrat Ultra-Bold"/>
                <a:cs typeface="Montserrat Ultra-Bold"/>
                <a:sym typeface="Montserrat Ultra-Bold"/>
              </a:rPr>
              <a:t>Reposi</a:t>
            </a:r>
            <a:r>
              <a:rPr lang="en-US" b="true" sz="2799" spc="11" strike="noStrike" u="none">
                <a:solidFill>
                  <a:srgbClr val="FFFFFF"/>
                </a:solidFill>
                <a:latin typeface="Montserrat Ultra-Bold"/>
                <a:ea typeface="Montserrat Ultra-Bold"/>
                <a:cs typeface="Montserrat Ultra-Bold"/>
                <a:sym typeface="Montserrat Ultra-Bold"/>
              </a:rPr>
              <a:t>torio</a:t>
            </a:r>
          </a:p>
        </p:txBody>
      </p:sp>
      <p:sp>
        <p:nvSpPr>
          <p:cNvPr name="TextBox 14" id="14"/>
          <p:cNvSpPr txBox="true"/>
          <p:nvPr/>
        </p:nvSpPr>
        <p:spPr>
          <a:xfrm rot="0">
            <a:off x="13623340" y="7726982"/>
            <a:ext cx="2449600" cy="471805"/>
          </a:xfrm>
          <a:prstGeom prst="rect">
            <a:avLst/>
          </a:prstGeom>
        </p:spPr>
        <p:txBody>
          <a:bodyPr anchor="t" rtlCol="false" tIns="0" lIns="0" bIns="0" rIns="0">
            <a:spAutoFit/>
          </a:bodyPr>
          <a:lstStyle/>
          <a:p>
            <a:pPr algn="ctr" marL="0" indent="0" lvl="0">
              <a:lnSpc>
                <a:spcPts val="3919"/>
              </a:lnSpc>
              <a:spcBef>
                <a:spcPct val="0"/>
              </a:spcBef>
            </a:pPr>
            <a:r>
              <a:rPr lang="en-US" b="true" sz="2799" spc="11">
                <a:solidFill>
                  <a:srgbClr val="FFFFFF"/>
                </a:solidFill>
                <a:latin typeface="Montserrat Ultra-Bold"/>
                <a:ea typeface="Montserrat Ultra-Bold"/>
                <a:cs typeface="Montserrat Ultra-Bold"/>
                <a:sym typeface="Montserrat Ultra-Bold"/>
              </a:rPr>
              <a:t>Push &amp; Pull</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19444" t="0" r="-19444" b="0"/>
            </a:stretch>
          </a:blipFill>
        </p:spPr>
      </p:sp>
      <p:sp>
        <p:nvSpPr>
          <p:cNvPr name="Freeform 3" id="3"/>
          <p:cNvSpPr/>
          <p:nvPr/>
        </p:nvSpPr>
        <p:spPr>
          <a:xfrm flipH="false" flipV="false" rot="0">
            <a:off x="12197351" y="2384731"/>
            <a:ext cx="5535202" cy="7496927"/>
          </a:xfrm>
          <a:custGeom>
            <a:avLst/>
            <a:gdLst/>
            <a:ahLst/>
            <a:cxnLst/>
            <a:rect r="r" b="b" t="t" l="l"/>
            <a:pathLst>
              <a:path h="7496927" w="5535202">
                <a:moveTo>
                  <a:pt x="0" y="0"/>
                </a:moveTo>
                <a:lnTo>
                  <a:pt x="5535202" y="0"/>
                </a:lnTo>
                <a:lnTo>
                  <a:pt x="5535202" y="7496926"/>
                </a:lnTo>
                <a:lnTo>
                  <a:pt x="0" y="7496926"/>
                </a:lnTo>
                <a:lnTo>
                  <a:pt x="0" y="0"/>
                </a:lnTo>
                <a:close/>
              </a:path>
            </a:pathLst>
          </a:custGeom>
          <a:blipFill>
            <a:blip r:embed="rId3"/>
            <a:stretch>
              <a:fillRect l="-17720" t="0" r="-17720" b="0"/>
            </a:stretch>
          </a:blipFill>
          <a:ln cap="sq">
            <a:noFill/>
            <a:prstDash val="solid"/>
            <a:miter/>
          </a:ln>
        </p:spPr>
      </p:sp>
      <p:grpSp>
        <p:nvGrpSpPr>
          <p:cNvPr name="Group 4" id="4"/>
          <p:cNvGrpSpPr/>
          <p:nvPr/>
        </p:nvGrpSpPr>
        <p:grpSpPr>
          <a:xfrm rot="0">
            <a:off x="1224661" y="2730417"/>
            <a:ext cx="8538191" cy="6565983"/>
            <a:chOff x="0" y="0"/>
            <a:chExt cx="2248742" cy="1729312"/>
          </a:xfrm>
        </p:grpSpPr>
        <p:sp>
          <p:nvSpPr>
            <p:cNvPr name="Freeform 5" id="5"/>
            <p:cNvSpPr/>
            <p:nvPr/>
          </p:nvSpPr>
          <p:spPr>
            <a:xfrm flipH="false" flipV="false" rot="0">
              <a:off x="0" y="0"/>
              <a:ext cx="2248742" cy="1729312"/>
            </a:xfrm>
            <a:custGeom>
              <a:avLst/>
              <a:gdLst/>
              <a:ahLst/>
              <a:cxnLst/>
              <a:rect r="r" b="b" t="t" l="l"/>
              <a:pathLst>
                <a:path h="1729312" w="2248742">
                  <a:moveTo>
                    <a:pt x="0" y="0"/>
                  </a:moveTo>
                  <a:lnTo>
                    <a:pt x="2248742" y="0"/>
                  </a:lnTo>
                  <a:lnTo>
                    <a:pt x="2248742" y="1729312"/>
                  </a:lnTo>
                  <a:lnTo>
                    <a:pt x="0" y="1729312"/>
                  </a:lnTo>
                  <a:close/>
                </a:path>
              </a:pathLst>
            </a:custGeom>
            <a:solidFill>
              <a:srgbClr val="FFFFFF"/>
            </a:solidFill>
          </p:spPr>
        </p:sp>
        <p:sp>
          <p:nvSpPr>
            <p:cNvPr name="TextBox 6" id="6"/>
            <p:cNvSpPr txBox="true"/>
            <p:nvPr/>
          </p:nvSpPr>
          <p:spPr>
            <a:xfrm>
              <a:off x="0" y="0"/>
              <a:ext cx="2248742" cy="1729312"/>
            </a:xfrm>
            <a:prstGeom prst="rect">
              <a:avLst/>
            </a:prstGeom>
          </p:spPr>
          <p:txBody>
            <a:bodyPr anchor="ctr" rtlCol="false" tIns="50800" lIns="50800" bIns="50800" rIns="50800"/>
            <a:lstStyle/>
            <a:p>
              <a:pPr algn="ctr">
                <a:lnSpc>
                  <a:spcPts val="2160"/>
                </a:lnSpc>
              </a:pPr>
            </a:p>
          </p:txBody>
        </p:sp>
      </p:grpSp>
      <p:sp>
        <p:nvSpPr>
          <p:cNvPr name="Freeform 7" id="7"/>
          <p:cNvSpPr/>
          <p:nvPr/>
        </p:nvSpPr>
        <p:spPr>
          <a:xfrm flipH="false" flipV="false" rot="0">
            <a:off x="1561070" y="2730417"/>
            <a:ext cx="7340537" cy="6565983"/>
          </a:xfrm>
          <a:custGeom>
            <a:avLst/>
            <a:gdLst/>
            <a:ahLst/>
            <a:cxnLst/>
            <a:rect r="r" b="b" t="t" l="l"/>
            <a:pathLst>
              <a:path h="6565983" w="7340537">
                <a:moveTo>
                  <a:pt x="0" y="0"/>
                </a:moveTo>
                <a:lnTo>
                  <a:pt x="7340537" y="0"/>
                </a:lnTo>
                <a:lnTo>
                  <a:pt x="7340537" y="6565983"/>
                </a:lnTo>
                <a:lnTo>
                  <a:pt x="0" y="6565983"/>
                </a:lnTo>
                <a:lnTo>
                  <a:pt x="0" y="0"/>
                </a:lnTo>
                <a:close/>
              </a:path>
            </a:pathLst>
          </a:custGeom>
          <a:blipFill>
            <a:blip r:embed="rId4"/>
            <a:stretch>
              <a:fillRect l="0" t="0" r="0" b="-4809"/>
            </a:stretch>
          </a:blipFill>
        </p:spPr>
      </p:sp>
      <p:sp>
        <p:nvSpPr>
          <p:cNvPr name="TextBox 8" id="8"/>
          <p:cNvSpPr txBox="true"/>
          <p:nvPr/>
        </p:nvSpPr>
        <p:spPr>
          <a:xfrm rot="0">
            <a:off x="4310761" y="597841"/>
            <a:ext cx="9666478" cy="1786890"/>
          </a:xfrm>
          <a:prstGeom prst="rect">
            <a:avLst/>
          </a:prstGeom>
        </p:spPr>
        <p:txBody>
          <a:bodyPr anchor="t" rtlCol="false" tIns="0" lIns="0" bIns="0" rIns="0">
            <a:spAutoFit/>
          </a:bodyPr>
          <a:lstStyle/>
          <a:p>
            <a:pPr algn="ctr">
              <a:lnSpc>
                <a:spcPts val="7080"/>
              </a:lnSpc>
            </a:pPr>
            <a:r>
              <a:rPr lang="en-US" b="true" sz="6000" spc="192">
                <a:solidFill>
                  <a:srgbClr val="FFFFFF"/>
                </a:solidFill>
                <a:latin typeface="Montserrat Heavy"/>
                <a:ea typeface="Montserrat Heavy"/>
                <a:cs typeface="Montserrat Heavy"/>
                <a:sym typeface="Montserrat Heavy"/>
              </a:rPr>
              <a:t>Flujo de Trabajo en Git</a:t>
            </a:r>
          </a:p>
        </p:txBody>
      </p:sp>
      <p:sp>
        <p:nvSpPr>
          <p:cNvPr name="TextBox 9" id="9"/>
          <p:cNvSpPr txBox="true"/>
          <p:nvPr/>
        </p:nvSpPr>
        <p:spPr>
          <a:xfrm rot="0">
            <a:off x="12421972" y="3474449"/>
            <a:ext cx="5109883" cy="6016625"/>
          </a:xfrm>
          <a:prstGeom prst="rect">
            <a:avLst/>
          </a:prstGeom>
        </p:spPr>
        <p:txBody>
          <a:bodyPr anchor="t" rtlCol="false" tIns="0" lIns="0" bIns="0" rIns="0">
            <a:spAutoFit/>
          </a:bodyPr>
          <a:lstStyle/>
          <a:p>
            <a:pPr algn="ctr" marL="539749" indent="-269875" lvl="1">
              <a:lnSpc>
                <a:spcPts val="3999"/>
              </a:lnSpc>
              <a:buAutoNum type="arabicPeriod" startAt="1"/>
            </a:pPr>
            <a:r>
              <a:rPr lang="en-US" sz="2499">
                <a:solidFill>
                  <a:srgbClr val="FFFFFF"/>
                </a:solidFill>
                <a:latin typeface="Montserrat"/>
                <a:ea typeface="Montserrat"/>
                <a:cs typeface="Montserrat"/>
                <a:sym typeface="Montserrat"/>
              </a:rPr>
              <a:t>Inicializar un repositorio: </a:t>
            </a:r>
            <a:r>
              <a:rPr lang="en-US" b="true" sz="2499">
                <a:solidFill>
                  <a:srgbClr val="FFFFFF"/>
                </a:solidFill>
                <a:latin typeface="Montserrat Bold"/>
                <a:ea typeface="Montserrat Bold"/>
                <a:cs typeface="Montserrat Bold"/>
                <a:sym typeface="Montserrat Bold"/>
              </a:rPr>
              <a:t>git init</a:t>
            </a:r>
          </a:p>
          <a:p>
            <a:pPr algn="ctr" marL="539749" indent="-269875" lvl="1">
              <a:lnSpc>
                <a:spcPts val="3999"/>
              </a:lnSpc>
              <a:buAutoNum type="arabicPeriod" startAt="1"/>
            </a:pPr>
            <a:r>
              <a:rPr lang="en-US" sz="2499">
                <a:solidFill>
                  <a:srgbClr val="FFFFFF"/>
                </a:solidFill>
                <a:latin typeface="Montserrat"/>
                <a:ea typeface="Montserrat"/>
                <a:cs typeface="Montserrat"/>
                <a:sym typeface="Montserrat"/>
              </a:rPr>
              <a:t>Agregar archivos al área de preparación: </a:t>
            </a:r>
            <a:r>
              <a:rPr lang="en-US" b="true" sz="2499">
                <a:solidFill>
                  <a:srgbClr val="FFFFFF"/>
                </a:solidFill>
                <a:latin typeface="Montserrat Bold"/>
                <a:ea typeface="Montserrat Bold"/>
                <a:cs typeface="Montserrat Bold"/>
                <a:sym typeface="Montserrat Bold"/>
              </a:rPr>
              <a:t>git add .</a:t>
            </a:r>
          </a:p>
          <a:p>
            <a:pPr algn="ctr" marL="539749" indent="-269875" lvl="1">
              <a:lnSpc>
                <a:spcPts val="3999"/>
              </a:lnSpc>
              <a:buAutoNum type="arabicPeriod" startAt="1"/>
            </a:pPr>
            <a:r>
              <a:rPr lang="en-US" sz="2499">
                <a:solidFill>
                  <a:srgbClr val="FFFFFF"/>
                </a:solidFill>
                <a:latin typeface="Montserrat"/>
                <a:ea typeface="Montserrat"/>
                <a:cs typeface="Montserrat"/>
                <a:sym typeface="Montserrat"/>
              </a:rPr>
              <a:t>Confirmar cambios:</a:t>
            </a:r>
            <a:r>
              <a:rPr lang="en-US" b="true" sz="2499">
                <a:solidFill>
                  <a:srgbClr val="FFFFFF"/>
                </a:solidFill>
                <a:latin typeface="Montserrat Bold"/>
                <a:ea typeface="Montserrat Bold"/>
                <a:cs typeface="Montserrat Bold"/>
                <a:sym typeface="Montserrat Bold"/>
              </a:rPr>
              <a:t> git commit -m "Mensaje"</a:t>
            </a:r>
          </a:p>
          <a:p>
            <a:pPr algn="ctr" marL="539749" indent="-269875" lvl="1">
              <a:lnSpc>
                <a:spcPts val="3999"/>
              </a:lnSpc>
              <a:buAutoNum type="arabicPeriod" startAt="1"/>
            </a:pPr>
            <a:r>
              <a:rPr lang="en-US" sz="2499">
                <a:solidFill>
                  <a:srgbClr val="FFFFFF"/>
                </a:solidFill>
                <a:latin typeface="Montserrat"/>
                <a:ea typeface="Montserrat"/>
                <a:cs typeface="Montserrat"/>
                <a:sym typeface="Montserrat"/>
              </a:rPr>
              <a:t>Conectar con un repositorio remoto:</a:t>
            </a:r>
            <a:r>
              <a:rPr lang="en-US" b="true" sz="2499">
                <a:solidFill>
                  <a:srgbClr val="FFFFFF"/>
                </a:solidFill>
                <a:latin typeface="Montserrat Bold"/>
                <a:ea typeface="Montserrat Bold"/>
                <a:cs typeface="Montserrat Bold"/>
                <a:sym typeface="Montserrat Bold"/>
              </a:rPr>
              <a:t> git remote add origin URL</a:t>
            </a:r>
          </a:p>
          <a:p>
            <a:pPr algn="ctr" marL="539749" indent="-269875" lvl="1">
              <a:lnSpc>
                <a:spcPts val="3999"/>
              </a:lnSpc>
              <a:buAutoNum type="arabicPeriod" startAt="1"/>
            </a:pPr>
            <a:r>
              <a:rPr lang="en-US" sz="2499">
                <a:solidFill>
                  <a:srgbClr val="FFFFFF"/>
                </a:solidFill>
                <a:latin typeface="Montserrat"/>
                <a:ea typeface="Montserrat"/>
                <a:cs typeface="Montserrat"/>
                <a:sym typeface="Montserrat"/>
              </a:rPr>
              <a:t>Subir cambios: </a:t>
            </a:r>
            <a:r>
              <a:rPr lang="en-US" b="true" sz="2499">
                <a:solidFill>
                  <a:srgbClr val="FFFFFF"/>
                </a:solidFill>
                <a:latin typeface="Montserrat Bold"/>
                <a:ea typeface="Montserrat Bold"/>
                <a:cs typeface="Montserrat Bold"/>
                <a:sym typeface="Montserrat Bold"/>
              </a:rPr>
              <a:t>git push origin main</a:t>
            </a:r>
          </a:p>
          <a:p>
            <a:pPr algn="ctr" marL="0" indent="0" lvl="0">
              <a:lnSpc>
                <a:spcPts val="3999"/>
              </a:lnSpc>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19444" t="0" r="-19444" b="0"/>
            </a:stretch>
          </a:blipFill>
        </p:spPr>
      </p:sp>
      <p:sp>
        <p:nvSpPr>
          <p:cNvPr name="Freeform 3" id="3"/>
          <p:cNvSpPr/>
          <p:nvPr/>
        </p:nvSpPr>
        <p:spPr>
          <a:xfrm flipH="false" flipV="false" rot="3995505">
            <a:off x="-6508604" y="799949"/>
            <a:ext cx="15934719" cy="11957678"/>
          </a:xfrm>
          <a:custGeom>
            <a:avLst/>
            <a:gdLst/>
            <a:ahLst/>
            <a:cxnLst/>
            <a:rect r="r" b="b" t="t" l="l"/>
            <a:pathLst>
              <a:path h="11957678" w="15934719">
                <a:moveTo>
                  <a:pt x="0" y="0"/>
                </a:moveTo>
                <a:lnTo>
                  <a:pt x="15934718" y="0"/>
                </a:lnTo>
                <a:lnTo>
                  <a:pt x="15934718" y="11957678"/>
                </a:lnTo>
                <a:lnTo>
                  <a:pt x="0" y="11957678"/>
                </a:lnTo>
                <a:lnTo>
                  <a:pt x="0" y="0"/>
                </a:lnTo>
                <a:close/>
              </a:path>
            </a:pathLst>
          </a:custGeom>
          <a:blipFill>
            <a:blip r:embed="rId3"/>
            <a:stretch>
              <a:fillRect l="0" t="0" r="0" b="0"/>
            </a:stretch>
          </a:blipFill>
        </p:spPr>
      </p:sp>
      <p:sp>
        <p:nvSpPr>
          <p:cNvPr name="TextBox 4" id="4"/>
          <p:cNvSpPr txBox="true"/>
          <p:nvPr/>
        </p:nvSpPr>
        <p:spPr>
          <a:xfrm rot="0">
            <a:off x="6957652" y="3416855"/>
            <a:ext cx="9713933" cy="2682240"/>
          </a:xfrm>
          <a:prstGeom prst="rect">
            <a:avLst/>
          </a:prstGeom>
        </p:spPr>
        <p:txBody>
          <a:bodyPr anchor="t" rtlCol="false" tIns="0" lIns="0" bIns="0" rIns="0">
            <a:spAutoFit/>
          </a:bodyPr>
          <a:lstStyle/>
          <a:p>
            <a:pPr algn="ctr">
              <a:lnSpc>
                <a:spcPts val="7080"/>
              </a:lnSpc>
            </a:pPr>
            <a:r>
              <a:rPr lang="en-US" b="true" sz="6000" spc="192">
                <a:solidFill>
                  <a:srgbClr val="FFFFFF"/>
                </a:solidFill>
                <a:latin typeface="Montserrat Heavy"/>
                <a:ea typeface="Montserrat Heavy"/>
                <a:cs typeface="Montserrat Heavy"/>
                <a:sym typeface="Montserrat Heavy"/>
              </a:rPr>
              <a:t>VAMOS A LA PRÁCTICA CON GITHUB</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DAGi6HybtsU</dc:identifier>
  <dcterms:modified xsi:type="dcterms:W3CDTF">2011-08-01T06:04:30Z</dcterms:modified>
  <cp:revision>1</cp:revision>
  <dc:title>Presentación de Tecnología Empresarial Profesional Oscura Azul </dc:title>
</cp:coreProperties>
</file>